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notesMasterIdLst>
    <p:notesMasterId r:id="rId23"/>
  </p:notesMasterIdLst>
  <p:sldIdLst>
    <p:sldId id="273" r:id="rId2"/>
    <p:sldId id="284" r:id="rId3"/>
    <p:sldId id="285" r:id="rId4"/>
    <p:sldId id="286" r:id="rId5"/>
    <p:sldId id="258" r:id="rId6"/>
    <p:sldId id="282" r:id="rId7"/>
    <p:sldId id="283" r:id="rId8"/>
    <p:sldId id="287" r:id="rId9"/>
    <p:sldId id="288" r:id="rId10"/>
    <p:sldId id="292" r:id="rId11"/>
    <p:sldId id="293" r:id="rId12"/>
    <p:sldId id="274" r:id="rId13"/>
    <p:sldId id="294" r:id="rId14"/>
    <p:sldId id="264" r:id="rId15"/>
    <p:sldId id="276" r:id="rId16"/>
    <p:sldId id="277" r:id="rId17"/>
    <p:sldId id="272" r:id="rId18"/>
    <p:sldId id="280" r:id="rId19"/>
    <p:sldId id="269" r:id="rId20"/>
    <p:sldId id="267" r:id="rId21"/>
    <p:sldId id="29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ED76D535-6A80-409B-8F03-51A980CCA219}">
          <p14:sldIdLst>
            <p14:sldId id="273"/>
            <p14:sldId id="284"/>
            <p14:sldId id="285"/>
            <p14:sldId id="286"/>
            <p14:sldId id="258"/>
            <p14:sldId id="282"/>
            <p14:sldId id="283"/>
            <p14:sldId id="287"/>
            <p14:sldId id="288"/>
            <p14:sldId id="292"/>
            <p14:sldId id="293"/>
            <p14:sldId id="274"/>
            <p14:sldId id="294"/>
            <p14:sldId id="264"/>
            <p14:sldId id="276"/>
            <p14:sldId id="277"/>
          </p14:sldIdLst>
        </p14:section>
        <p14:section name="Sekcija bez naslova" id="{02EE0629-B405-4E27-BC69-401F1B383BE4}">
          <p14:sldIdLst>
            <p14:sldId id="272"/>
            <p14:sldId id="280"/>
            <p14:sldId id="269"/>
            <p14:sldId id="267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7E5"/>
    <a:srgbClr val="F5FBF3"/>
    <a:srgbClr val="E5F4E0"/>
    <a:srgbClr val="2E6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AC4B2-5A7F-4D9F-9D22-6F6075134DBD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40B17-FEE9-4025-B637-18EE6FFDB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28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26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82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7865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259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4329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98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453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71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56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52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08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6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05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60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11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92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524A-E61B-4509-9A20-8D6C065D706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1EDD37-A8D0-4A69-BFC4-27D6471F9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89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  <p:sldLayoutId id="2147483941" r:id="rId14"/>
    <p:sldLayoutId id="2147483942" r:id="rId15"/>
    <p:sldLayoutId id="21474839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leader.vallis-colapis.hr/" TargetMode="External"/><Relationship Id="rId2" Type="http://schemas.openxmlformats.org/officeDocument/2006/relationships/hyperlink" Target="http://www.leader.vallis-colapis.hr/lag-natjecaji/pitanja-i-odgovori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projekti@vallis-colapis.hr" TargetMode="External"/><Relationship Id="rId7" Type="http://schemas.openxmlformats.org/officeDocument/2006/relationships/image" Target="../media/image4.jpeg"/><Relationship Id="rId2" Type="http://schemas.openxmlformats.org/officeDocument/2006/relationships/hyperlink" Target="mailto:lag@vallis-colapis.h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B99764-D774-49CA-A592-1B71698C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725" y="2190908"/>
            <a:ext cx="8860560" cy="151040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5. LAG Natječaj </a:t>
            </a:r>
            <a:br>
              <a:rPr lang="hr-HR" dirty="0"/>
            </a:br>
            <a:r>
              <a:rPr lang="hr-HR" dirty="0"/>
              <a:t>TO 1.1.3. „Potpora razvoju malih poljoprivrednih gospodarstava”</a:t>
            </a:r>
            <a:endParaRPr lang="en-GB" dirty="0"/>
          </a:p>
        </p:txBody>
      </p:sp>
      <p:pic>
        <p:nvPicPr>
          <p:cNvPr id="5" name="Slika 8">
            <a:extLst>
              <a:ext uri="{FF2B5EF4-FFF2-40B4-BE49-F238E27FC236}">
                <a16:creationId xmlns:a16="http://schemas.microsoft.com/office/drawing/2014/main" id="{4E39CF71-5FA6-4E82-8C20-B634CC077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9" y="229931"/>
            <a:ext cx="2667000" cy="1714500"/>
          </a:xfrm>
          <a:prstGeom prst="rect">
            <a:avLst/>
          </a:prstGeom>
        </p:spPr>
      </p:pic>
      <p:sp>
        <p:nvSpPr>
          <p:cNvPr id="6" name="Podnaslov 2">
            <a:extLst>
              <a:ext uri="{FF2B5EF4-FFF2-40B4-BE49-F238E27FC236}">
                <a16:creationId xmlns:a16="http://schemas.microsoft.com/office/drawing/2014/main" id="{D2D83F0C-CC29-42DE-A3A1-D37F9D57E1FA}"/>
              </a:ext>
            </a:extLst>
          </p:cNvPr>
          <p:cNvSpPr txBox="1">
            <a:spLocks/>
          </p:cNvSpPr>
          <p:nvPr/>
        </p:nvSpPr>
        <p:spPr>
          <a:xfrm>
            <a:off x="1250159" y="3947788"/>
            <a:ext cx="7921691" cy="6932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1300" dirty="0"/>
              <a:t>Ovaj projekt sufinanciran je sredstvima Europske unije, Europski poljoprivredni fond za ruralni razvoj, Podmjera 19.2. "Provedba operacija unutar CLLD strategije", Podmjera 19.3. "Priprema i provedba aktivnosti suradnje LAG-a" i Podmjera 19.4. "Tekući troškovi i animacija“ u okviru Mjere 19 „LEADER – CLLD“</a:t>
            </a:r>
            <a:endParaRPr lang="en-GB" sz="1300" dirty="0"/>
          </a:p>
          <a:p>
            <a:endParaRPr lang="en-GB" dirty="0"/>
          </a:p>
        </p:txBody>
      </p:sp>
      <p:pic>
        <p:nvPicPr>
          <p:cNvPr id="8" name="Picture 10" descr="https://upload.wikimedia.org/wikipedia/commons/thumb/1/1b/Flag_of_Croatia.svg/300px-Flag_of_Croatia.svg.png">
            <a:extLst>
              <a:ext uri="{FF2B5EF4-FFF2-40B4-BE49-F238E27FC236}">
                <a16:creationId xmlns:a16="http://schemas.microsoft.com/office/drawing/2014/main" id="{CACA3662-3F0D-469C-984B-7A13C5717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818" y="4862954"/>
            <a:ext cx="2026384" cy="1020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:\Users\Studentski zbor\Downloads\logo - leader.jpg">
            <a:extLst>
              <a:ext uri="{FF2B5EF4-FFF2-40B4-BE49-F238E27FC236}">
                <a16:creationId xmlns:a16="http://schemas.microsoft.com/office/drawing/2014/main" id="{9180B2C4-723C-4A20-B037-1342B10A8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799" y="4823784"/>
            <a:ext cx="1129005" cy="1059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EB1D52A4-F566-4606-A201-6452FCC2B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84" y="4902124"/>
            <a:ext cx="1850733" cy="102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ravokutnik 4">
            <a:extLst>
              <a:ext uri="{FF2B5EF4-FFF2-40B4-BE49-F238E27FC236}">
                <a16:creationId xmlns:a16="http://schemas.microsoft.com/office/drawing/2014/main" id="{7240192C-6B9F-4988-9494-B003BF97218C}"/>
              </a:ext>
            </a:extLst>
          </p:cNvPr>
          <p:cNvSpPr/>
          <p:nvPr/>
        </p:nvSpPr>
        <p:spPr>
          <a:xfrm>
            <a:off x="2907213" y="6105006"/>
            <a:ext cx="5287183" cy="566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5565" marR="50165">
              <a:lnSpc>
                <a:spcPts val="1260"/>
              </a:lnSpc>
              <a:spcAft>
                <a:spcPts val="0"/>
              </a:spcAft>
            </a:pPr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Programa ruralnog razvoja Republike Hrvatske za razdoblje 2014. – 2020.</a:t>
            </a:r>
            <a:endParaRPr lang="en-GB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Udio sufinanciranja 90%EU, 10%RH</a:t>
            </a:r>
            <a:b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  <a:t>Europski poljoprivredni fond za ruralni razvoj: Europa ulaže u ruralna područja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9838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5CD9-B4D1-4FE7-8C7E-3386B3EB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422" y="450167"/>
            <a:ext cx="9115864" cy="942536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Kriteriji za isključenje nositelja projekta</a:t>
            </a:r>
            <a:br>
              <a:rPr lang="hr-HR" b="1" dirty="0"/>
            </a:br>
            <a:r>
              <a:rPr lang="hr-HR" b="1" dirty="0"/>
              <a:t>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423C-0CD9-470B-A83B-C2D44569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392702"/>
            <a:ext cx="10410091" cy="51980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hr-HR" dirty="0"/>
              <a:t>Potpora se </a:t>
            </a:r>
            <a:r>
              <a:rPr lang="hr-HR" b="1" dirty="0"/>
              <a:t>ne može </a:t>
            </a:r>
            <a:r>
              <a:rPr lang="hr-HR" dirty="0"/>
              <a:t>dodijeliti:</a:t>
            </a:r>
          </a:p>
          <a:p>
            <a:pPr marL="0" lvl="0" indent="0">
              <a:buNone/>
            </a:pPr>
            <a:r>
              <a:rPr lang="hr-HR" dirty="0"/>
              <a:t>1. nositelju projekta koji nema prebivalište ili sjedište na području LAG obuhvata, što zavisno o organizacijskom obliku nositelja projekta podrazumijeva sljedeće:</a:t>
            </a:r>
          </a:p>
          <a:p>
            <a:pPr marL="0" lvl="0" indent="0">
              <a:buNone/>
            </a:pPr>
            <a:r>
              <a:rPr lang="hr-HR" dirty="0"/>
              <a:t>     a. SOPG i OPG – prebivalište nositelja SOPG-a/OPG-a</a:t>
            </a:r>
          </a:p>
          <a:p>
            <a:pPr marL="0" lvl="0" indent="0">
              <a:buNone/>
            </a:pPr>
            <a:r>
              <a:rPr lang="hr-HR" dirty="0"/>
              <a:t>     b. trgovačko društvo i zadruga – adresa sjedišta društva</a:t>
            </a:r>
          </a:p>
          <a:p>
            <a:pPr marL="0" lvl="0" indent="0">
              <a:buNone/>
            </a:pPr>
            <a:r>
              <a:rPr lang="hr-HR" dirty="0"/>
              <a:t>     c. obrt – adresa sjedišta obrta</a:t>
            </a:r>
          </a:p>
          <a:p>
            <a:pPr marL="0" lvl="0" indent="0">
              <a:buNone/>
            </a:pPr>
            <a:r>
              <a:rPr lang="hr-HR" dirty="0"/>
              <a:t>2. za obrt poljoprivreda mora biti glavna (pretežita) djelatnost u obrtnom registru, dok za  trgovačko       društvo i zadrugu poljoprivreda mora biti glavna djelatnost sukladno registru poslovnih subjekata koji se vodi pri Državnom zavodu za statistiku. Sukladno Nacionalnoj klasifikaciji djelatnosti 2007. (NN 58/07 i 72/07) poljoprivredna djelatnost se smatra Područje A, Odjeljak 01, skupine od 01.1 do uključujući 01.6 i razredi od 01.11 do 01.64.;</a:t>
            </a:r>
          </a:p>
          <a:p>
            <a:pPr marL="0" lvl="0" indent="0">
              <a:buNone/>
            </a:pPr>
            <a:r>
              <a:rPr lang="hr-HR" dirty="0"/>
              <a:t>3. nositelju projekta koji je u postupku stečaja ili likvidacije sukladno odredbama Stečajnog zakona (NN 71/15, 104/17);</a:t>
            </a:r>
          </a:p>
          <a:p>
            <a:pPr marL="0" lvl="0" indent="0">
              <a:buNone/>
            </a:pPr>
            <a:r>
              <a:rPr lang="hr-HR" dirty="0"/>
              <a:t>4. nositelju projekta koji je u postupku predstečajne nagodbe sukladno Zakonu o financijskom poslovanju i predstečajnoj nagodbi (NN 100/15, 67/18);</a:t>
            </a:r>
          </a:p>
          <a:p>
            <a:pPr marL="0" lvl="0" indent="0">
              <a:buNone/>
            </a:pPr>
            <a:r>
              <a:rPr lang="hr-HR" dirty="0"/>
              <a:t>5. nositelju projekta koji je u postupku stečaja potrošača sukladno Zakonu o stečaju potrošača (NN 100/15, 67/18);</a:t>
            </a:r>
          </a:p>
          <a:p>
            <a:pPr marL="0" lvl="0" indent="0">
              <a:buNone/>
            </a:pPr>
            <a:r>
              <a:rPr lang="hr-HR" dirty="0"/>
              <a:t>6. nositelju projekta koji nije ispunio obveze prema državnom proračunu Republike Hrvatske u skladu sa zakonskim odredbama;</a:t>
            </a:r>
          </a:p>
          <a:p>
            <a:pPr marL="0" lvl="0" indent="0">
              <a:buNone/>
            </a:pPr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A7E9D6-E497-4639-AF03-72D0C8A1E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6198" y="267286"/>
            <a:ext cx="1880380" cy="133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365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5CD9-B4D1-4FE7-8C7E-3386B3EB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207" y="450166"/>
            <a:ext cx="9012079" cy="1069145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Kriteriji za isključenje nositelja projekta</a:t>
            </a:r>
            <a:br>
              <a:rPr lang="hr-HR" b="1" dirty="0"/>
            </a:br>
            <a:r>
              <a:rPr lang="hr-HR" b="1" dirty="0"/>
              <a:t>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423C-0CD9-470B-A83B-C2D44569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9" y="1519311"/>
            <a:ext cx="10339752" cy="455793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hr-HR" dirty="0"/>
              <a:t>7. nositelju projekta koji nije izvršio zatraženi povrat ili je u postupku povrata sredstava prethodno dodijeljenih u drugom natječaju iz bilo kojeg javnog izvora (uključujući fondove EU-a);</a:t>
            </a:r>
          </a:p>
          <a:p>
            <a:pPr marL="0" lvl="0" indent="0">
              <a:buNone/>
            </a:pPr>
            <a:r>
              <a:rPr lang="hr-HR" dirty="0"/>
              <a:t>8. nositelju projekta kojemu je utvrđena ozbiljna nesukladnost i/ili je dostavio lažne dokaze/podatke za potrebe ostvarivanja potpore ili nije dostavio potrebne informacije zbog nemara, a sve sukladno članku 35. Delegirane uredbe Komisije (EU) br. 640/2014;</a:t>
            </a:r>
          </a:p>
          <a:p>
            <a:pPr marL="0" lvl="0" indent="0">
              <a:buNone/>
            </a:pPr>
            <a:r>
              <a:rPr lang="hr-HR" dirty="0"/>
              <a:t>9. nositelju projekta kojemu se utvrdi umjetno stvaranje uvjeta sukladno članku 60. Uredbe (EU) br. 1306/2013;</a:t>
            </a:r>
          </a:p>
          <a:p>
            <a:pPr marL="0" lvl="0" indent="0">
              <a:buNone/>
            </a:pPr>
            <a:r>
              <a:rPr lang="hr-HR" dirty="0"/>
              <a:t>10. nositelju projekta kojemu se utvrdi nepravilnost i/ili sumnja na prijevaru;</a:t>
            </a:r>
          </a:p>
          <a:p>
            <a:pPr marL="0" lvl="0" indent="0">
              <a:buNone/>
            </a:pPr>
            <a:r>
              <a:rPr lang="hr-HR" dirty="0"/>
              <a:t>11. nositelju projekta kojemu su iste prihvatljive aktivnosti već sufinancirane i/ili je u postupku dodjele sredstava iz bilo kojeg drugog javnog izvora, za iste aktivnosti predviđene u poslovnom planu u sklopu prijave na ovaj natječaj;</a:t>
            </a:r>
          </a:p>
          <a:p>
            <a:pPr marL="0" lvl="0" indent="0">
              <a:buNone/>
            </a:pPr>
            <a:r>
              <a:rPr lang="hr-HR" dirty="0"/>
              <a:t>12. sukob interesa s gospodarskim subjektima koji izvode radove i/ili isporučuju robe i/ili pružaju usluge, uključujući podugovaratelje, u postupcima nabave predmeta potpore;</a:t>
            </a:r>
          </a:p>
          <a:p>
            <a:pPr marL="0" lvl="0" indent="0">
              <a:buNone/>
            </a:pPr>
            <a:r>
              <a:rPr lang="hr-HR" dirty="0"/>
              <a:t>13. nositelj projekta koji se nalazi na crnoj listi Agencije za plaćanja.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754835-0C28-413F-B55E-212E41163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8966" y="113187"/>
            <a:ext cx="1883827" cy="133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58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6949E2D5-651C-4D80-8CFD-896865E5519F}"/>
              </a:ext>
            </a:extLst>
          </p:cNvPr>
          <p:cNvSpPr txBox="1"/>
          <p:nvPr/>
        </p:nvSpPr>
        <p:spPr>
          <a:xfrm>
            <a:off x="213825" y="1656576"/>
            <a:ext cx="108996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dirty="0"/>
              <a:t>Nositelj projekta je obvezan provedbu aktivnosti navedenih u poslovnom planu započeti </a:t>
            </a:r>
            <a:r>
              <a:rPr lang="hr-HR" b="1" dirty="0"/>
              <a:t>u roku devet (9) mjeseci </a:t>
            </a:r>
            <a:r>
              <a:rPr lang="hr-HR" dirty="0"/>
              <a:t>od datuma donošenja odluke o odabiru projekta, a završiti iste i ostvariti cilj projekta </a:t>
            </a:r>
            <a:r>
              <a:rPr lang="hr-HR" b="1" dirty="0"/>
              <a:t>u roku tri (3) godine od datuma donošenja odluke o odabiru projekta.</a:t>
            </a:r>
            <a:r>
              <a:rPr lang="hr-HR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dirty="0"/>
              <a:t>Sve aktivnosti u poslovnom planu moraju biti provedene kako bi nositelj projekta ostvario javnu potporu. </a:t>
            </a:r>
          </a:p>
          <a:p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Nositelj projekta je obvezan od trenutka podnošenja prijave na Natječaj i sve do proteka roka od 5 godina od dana konačne isplate sredstava potpore: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>
                <a:sym typeface="Wingdings" panose="05000000000000000000" pitchFamily="2" charset="2"/>
              </a:rPr>
              <a:t>imati sjedište ili prebivalište </a:t>
            </a:r>
            <a:r>
              <a:rPr lang="hr-HR" dirty="0">
                <a:sym typeface="Wingdings" panose="05000000000000000000" pitchFamily="2" charset="2"/>
              </a:rPr>
              <a:t>unutar područja LAG obuhvata zavisno o organizacijskom obliku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>
                <a:sym typeface="Wingdings" panose="05000000000000000000" pitchFamily="2" charset="2"/>
              </a:rPr>
              <a:t>biti upisan u Upisnik  i aktivno se baviti poljoprivrednom proizvodnjom.</a:t>
            </a:r>
            <a:endParaRPr lang="hr-HR" b="1" dirty="0">
              <a:sym typeface="Wingdings" panose="05000000000000000000" pitchFamily="2" charset="2"/>
            </a:endParaRPr>
          </a:p>
          <a:p>
            <a:endParaRPr lang="hr-HR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v-SE" sz="1600" dirty="0">
                <a:sym typeface="Wingdings" panose="05000000000000000000" pitchFamily="2" charset="2"/>
              </a:rPr>
              <a:t>Pod aktivnim bavljenjem poljoprivrednom proizvodnjom podrazumijeva se da se poljoprivredno gospodarstvo bavi najmanje  onom vrstom poljoprivredne proizvodnje za koju je zatražena potpora koja je predmet prijave projekta. Kad je u poslovnom planu zatražena potpora samo za poljoprivrednu mehanizaciju, strojeve i opremu, aktivno bavljenje poljoprivrednom proizvodnjom se smatra bavljenje najmanje poljoprivrednom proizvodnjom koje je poljoprivredno gospodarstvo imalo kod podnošenja prijave projekta</a:t>
            </a:r>
            <a:r>
              <a:rPr lang="sv-SE" dirty="0">
                <a:sym typeface="Wingdings" panose="05000000000000000000" pitchFamily="2" charset="2"/>
              </a:rPr>
              <a:t>.</a:t>
            </a:r>
            <a:endParaRPr lang="en-GB" dirty="0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2A517318-C487-4726-9DF2-3F516F233CF0}"/>
              </a:ext>
            </a:extLst>
          </p:cNvPr>
          <p:cNvSpPr txBox="1"/>
          <p:nvPr/>
        </p:nvSpPr>
        <p:spPr>
          <a:xfrm>
            <a:off x="422032" y="451662"/>
            <a:ext cx="9104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92D050"/>
                </a:solidFill>
              </a:rPr>
              <a:t>Zahtjevi koji se odnose na sposobnost nositelja projekta, učinkovito korištenje sredstava i održivost rezultata projekta</a:t>
            </a:r>
          </a:p>
        </p:txBody>
      </p:sp>
    </p:spTree>
    <p:extLst>
      <p:ext uri="{BB962C8B-B14F-4D97-AF65-F5344CB8AC3E}">
        <p14:creationId xmlns:p14="http://schemas.microsoft.com/office/powerpoint/2010/main" val="3170320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6949E2D5-651C-4D80-8CFD-896865E5519F}"/>
              </a:ext>
            </a:extLst>
          </p:cNvPr>
          <p:cNvSpPr txBox="1"/>
          <p:nvPr/>
        </p:nvSpPr>
        <p:spPr>
          <a:xfrm>
            <a:off x="213826" y="1656576"/>
            <a:ext cx="107730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dirty="0" err="1"/>
              <a:t>Nositelji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 </a:t>
            </a:r>
            <a:r>
              <a:rPr lang="en-GB" dirty="0" err="1"/>
              <a:t>moraju</a:t>
            </a:r>
            <a:r>
              <a:rPr lang="en-GB" dirty="0"/>
              <a:t> </a:t>
            </a:r>
            <a:r>
              <a:rPr lang="en-GB" dirty="0" err="1"/>
              <a:t>osigurati</a:t>
            </a:r>
            <a:r>
              <a:rPr lang="en-GB" dirty="0"/>
              <a:t> </a:t>
            </a:r>
            <a:r>
              <a:rPr lang="en-GB" dirty="0" err="1"/>
              <a:t>trajnost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, </a:t>
            </a:r>
            <a:r>
              <a:rPr lang="en-GB" dirty="0" err="1"/>
              <a:t>odnosno</a:t>
            </a:r>
            <a:r>
              <a:rPr lang="en-GB" dirty="0"/>
              <a:t> </a:t>
            </a:r>
            <a:r>
              <a:rPr lang="en-GB" dirty="0" err="1"/>
              <a:t>tijekom</a:t>
            </a:r>
            <a:r>
              <a:rPr lang="en-GB" dirty="0"/>
              <a:t> </a:t>
            </a:r>
            <a:r>
              <a:rPr lang="en-GB" dirty="0" err="1"/>
              <a:t>razdoblja</a:t>
            </a:r>
            <a:r>
              <a:rPr lang="en-GB" dirty="0"/>
              <a:t> od pet (5) </a:t>
            </a:r>
            <a:r>
              <a:rPr lang="en-GB" dirty="0" err="1"/>
              <a:t>godina</a:t>
            </a:r>
            <a:r>
              <a:rPr lang="hr-HR" dirty="0"/>
              <a:t> </a:t>
            </a:r>
            <a:r>
              <a:rPr lang="en-GB" dirty="0"/>
              <a:t>od dana </a:t>
            </a:r>
            <a:r>
              <a:rPr lang="en-GB" dirty="0" err="1"/>
              <a:t>konačne</a:t>
            </a:r>
            <a:r>
              <a:rPr lang="en-GB" dirty="0"/>
              <a:t> </a:t>
            </a:r>
            <a:r>
              <a:rPr lang="en-GB" dirty="0" err="1"/>
              <a:t>isplate</a:t>
            </a:r>
            <a:r>
              <a:rPr lang="en-GB" dirty="0"/>
              <a:t> </a:t>
            </a:r>
            <a:r>
              <a:rPr lang="en-GB" dirty="0" err="1"/>
              <a:t>sredstava</a:t>
            </a:r>
            <a:r>
              <a:rPr lang="en-GB" dirty="0"/>
              <a:t> </a:t>
            </a:r>
            <a:r>
              <a:rPr lang="en-GB" dirty="0" err="1"/>
              <a:t>moraju</a:t>
            </a:r>
            <a:r>
              <a:rPr lang="en-GB" dirty="0"/>
              <a:t> </a:t>
            </a:r>
            <a:r>
              <a:rPr lang="en-GB" dirty="0" err="1"/>
              <a:t>osigurati</a:t>
            </a:r>
            <a:r>
              <a:rPr lang="en-GB" dirty="0"/>
              <a:t> da </a:t>
            </a:r>
            <a:r>
              <a:rPr lang="en-GB" dirty="0" err="1"/>
              <a:t>rezultati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 ne </a:t>
            </a:r>
            <a:r>
              <a:rPr lang="en-GB" dirty="0" err="1"/>
              <a:t>podliježu</a:t>
            </a:r>
            <a:r>
              <a:rPr lang="en-GB" dirty="0"/>
              <a:t> </a:t>
            </a:r>
            <a:r>
              <a:rPr lang="en-GB" dirty="0" err="1"/>
              <a:t>niti</a:t>
            </a:r>
            <a:r>
              <a:rPr lang="en-GB" dirty="0"/>
              <a:t> </a:t>
            </a:r>
            <a:r>
              <a:rPr lang="en-GB" dirty="0" err="1"/>
              <a:t>jednoj</a:t>
            </a:r>
            <a:r>
              <a:rPr lang="en-GB" dirty="0"/>
              <a:t> od</a:t>
            </a:r>
            <a:r>
              <a:rPr lang="hr-HR" dirty="0"/>
              <a:t> </a:t>
            </a:r>
            <a:r>
              <a:rPr lang="en-GB" dirty="0" err="1"/>
              <a:t>sljedećih</a:t>
            </a:r>
            <a:r>
              <a:rPr lang="en-GB" dirty="0"/>
              <a:t> </a:t>
            </a:r>
            <a:r>
              <a:rPr lang="en-GB" dirty="0" err="1"/>
              <a:t>situacija</a:t>
            </a:r>
            <a:r>
              <a:rPr lang="en-GB" dirty="0"/>
              <a:t>:</a:t>
            </a:r>
            <a:endParaRPr lang="hr-H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b="1" dirty="0" err="1"/>
              <a:t>prestanku</a:t>
            </a:r>
            <a:r>
              <a:rPr lang="en-GB" b="1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premještanju</a:t>
            </a:r>
            <a:r>
              <a:rPr lang="en-GB" b="1" dirty="0"/>
              <a:t> </a:t>
            </a:r>
            <a:r>
              <a:rPr lang="en-GB" dirty="0" err="1"/>
              <a:t>proizvodne</a:t>
            </a:r>
            <a:r>
              <a:rPr lang="en-GB" dirty="0"/>
              <a:t> </a:t>
            </a:r>
            <a:r>
              <a:rPr lang="en-GB" dirty="0" err="1"/>
              <a:t>aktivnosti</a:t>
            </a:r>
            <a:r>
              <a:rPr lang="en-GB" dirty="0"/>
              <a:t> </a:t>
            </a:r>
            <a:r>
              <a:rPr lang="en-GB" dirty="0" err="1"/>
              <a:t>izvan</a:t>
            </a:r>
            <a:r>
              <a:rPr lang="en-GB" dirty="0"/>
              <a:t> </a:t>
            </a:r>
            <a:r>
              <a:rPr lang="en-GB" dirty="0" err="1"/>
              <a:t>područja</a:t>
            </a:r>
            <a:r>
              <a:rPr lang="en-GB" dirty="0"/>
              <a:t> LAG </a:t>
            </a:r>
            <a:r>
              <a:rPr lang="en-GB" dirty="0" err="1"/>
              <a:t>obuhvata</a:t>
            </a:r>
            <a:r>
              <a:rPr lang="en-GB" dirty="0"/>
              <a:t>;</a:t>
            </a:r>
          </a:p>
          <a:p>
            <a:pPr algn="just"/>
            <a:r>
              <a:rPr lang="en-GB" dirty="0"/>
              <a:t>• </a:t>
            </a:r>
            <a:r>
              <a:rPr lang="hr-HR" dirty="0"/>
              <a:t> </a:t>
            </a:r>
            <a:r>
              <a:rPr lang="en-GB" b="1" dirty="0" err="1"/>
              <a:t>promjeni</a:t>
            </a:r>
            <a:r>
              <a:rPr lang="en-GB" b="1" dirty="0"/>
              <a:t> </a:t>
            </a:r>
            <a:r>
              <a:rPr lang="en-GB" b="1" dirty="0" err="1"/>
              <a:t>vlasništva</a:t>
            </a:r>
            <a:r>
              <a:rPr lang="en-GB" b="1" dirty="0"/>
              <a:t>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predmetom</a:t>
            </a:r>
            <a:r>
              <a:rPr lang="en-GB" dirty="0"/>
              <a:t> </a:t>
            </a:r>
            <a:r>
              <a:rPr lang="en-GB" dirty="0" err="1"/>
              <a:t>ulaganja</a:t>
            </a:r>
            <a:r>
              <a:rPr lang="hr-HR" dirty="0"/>
              <a:t>;</a:t>
            </a:r>
            <a:endParaRPr lang="en-GB" dirty="0"/>
          </a:p>
          <a:p>
            <a:pPr algn="just"/>
            <a:r>
              <a:rPr lang="en-GB" dirty="0"/>
              <a:t>• </a:t>
            </a:r>
            <a:r>
              <a:rPr lang="hr-HR" dirty="0"/>
              <a:t> </a:t>
            </a:r>
            <a:r>
              <a:rPr lang="en-GB" b="1" dirty="0" err="1"/>
              <a:t>davanje</a:t>
            </a:r>
            <a:r>
              <a:rPr lang="en-GB" b="1" dirty="0"/>
              <a:t> u </a:t>
            </a:r>
            <a:r>
              <a:rPr lang="en-GB" b="1" dirty="0" err="1"/>
              <a:t>zakup</a:t>
            </a:r>
            <a:r>
              <a:rPr lang="en-GB" b="1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najam</a:t>
            </a:r>
            <a:r>
              <a:rPr lang="en-GB" b="1" dirty="0"/>
              <a:t> </a:t>
            </a:r>
            <a:r>
              <a:rPr lang="en-GB" b="1" dirty="0" err="1"/>
              <a:t>predmeta</a:t>
            </a:r>
            <a:r>
              <a:rPr lang="en-GB" b="1" dirty="0"/>
              <a:t> </a:t>
            </a:r>
            <a:r>
              <a:rPr lang="en-GB" b="1" dirty="0" err="1"/>
              <a:t>ulaganja</a:t>
            </a:r>
            <a:r>
              <a:rPr lang="en-GB" b="1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premještanje</a:t>
            </a:r>
            <a:r>
              <a:rPr lang="en-GB" dirty="0"/>
              <a:t> </a:t>
            </a:r>
            <a:r>
              <a:rPr lang="en-GB" dirty="0" err="1"/>
              <a:t>sufinanciranog</a:t>
            </a:r>
            <a:r>
              <a:rPr lang="en-GB" dirty="0"/>
              <a:t> </a:t>
            </a:r>
            <a:r>
              <a:rPr lang="en-GB" dirty="0" err="1"/>
              <a:t>ulaganja</a:t>
            </a:r>
            <a:r>
              <a:rPr lang="hr-HR" dirty="0"/>
              <a:t> </a:t>
            </a:r>
            <a:r>
              <a:rPr lang="en-GB" dirty="0"/>
              <a:t>do </a:t>
            </a:r>
            <a:r>
              <a:rPr lang="en-GB" dirty="0" err="1"/>
              <a:t>isteka</a:t>
            </a:r>
            <a:r>
              <a:rPr lang="en-GB" dirty="0"/>
              <a:t> </a:t>
            </a:r>
            <a:r>
              <a:rPr lang="hr-HR" dirty="0"/>
              <a:t> </a:t>
            </a:r>
          </a:p>
          <a:p>
            <a:pPr algn="just"/>
            <a:r>
              <a:rPr lang="hr-HR" dirty="0"/>
              <a:t>    </a:t>
            </a:r>
            <a:r>
              <a:rPr lang="en-GB" dirty="0"/>
              <a:t>pet (5) </a:t>
            </a:r>
            <a:r>
              <a:rPr lang="en-GB" dirty="0" err="1"/>
              <a:t>godina</a:t>
            </a:r>
            <a:r>
              <a:rPr lang="en-GB" dirty="0"/>
              <a:t> od </a:t>
            </a:r>
            <a:r>
              <a:rPr lang="en-GB" dirty="0" err="1"/>
              <a:t>datuma</a:t>
            </a:r>
            <a:r>
              <a:rPr lang="en-GB" dirty="0"/>
              <a:t> </a:t>
            </a:r>
            <a:r>
              <a:rPr lang="en-GB" dirty="0" err="1"/>
              <a:t>konačne</a:t>
            </a:r>
            <a:r>
              <a:rPr lang="en-GB" dirty="0"/>
              <a:t> </a:t>
            </a:r>
            <a:r>
              <a:rPr lang="en-GB" dirty="0" err="1"/>
              <a:t>isplate</a:t>
            </a:r>
            <a:r>
              <a:rPr lang="en-GB" dirty="0"/>
              <a:t> </a:t>
            </a:r>
            <a:r>
              <a:rPr lang="en-GB" dirty="0" err="1"/>
              <a:t>potpore</a:t>
            </a:r>
            <a:r>
              <a:rPr lang="en-GB" dirty="0"/>
              <a:t>, </a:t>
            </a:r>
            <a:r>
              <a:rPr lang="en-GB" dirty="0" err="1"/>
              <a:t>osim</a:t>
            </a:r>
            <a:r>
              <a:rPr lang="en-GB" dirty="0"/>
              <a:t> u </a:t>
            </a:r>
            <a:r>
              <a:rPr lang="en-GB" dirty="0" err="1"/>
              <a:t>slučaju</a:t>
            </a:r>
            <a:r>
              <a:rPr lang="en-GB" dirty="0"/>
              <a:t> </a:t>
            </a:r>
            <a:r>
              <a:rPr lang="en-GB" dirty="0" err="1"/>
              <a:t>kada</a:t>
            </a:r>
            <a:r>
              <a:rPr lang="en-GB" dirty="0"/>
              <a:t> je to</a:t>
            </a:r>
            <a:r>
              <a:rPr lang="hr-HR" dirty="0"/>
              <a:t> </a:t>
            </a:r>
            <a:r>
              <a:rPr lang="en-GB" dirty="0" err="1"/>
              <a:t>zakonska</a:t>
            </a:r>
            <a:r>
              <a:rPr lang="en-GB" dirty="0"/>
              <a:t> </a:t>
            </a:r>
            <a:r>
              <a:rPr lang="en-GB" dirty="0" err="1"/>
              <a:t>obveza</a:t>
            </a:r>
            <a:endParaRPr lang="en-GB" dirty="0"/>
          </a:p>
          <a:p>
            <a:pPr algn="just"/>
            <a:r>
              <a:rPr lang="en-GB" dirty="0"/>
              <a:t>• </a:t>
            </a:r>
            <a:r>
              <a:rPr lang="hr-HR" dirty="0"/>
              <a:t> </a:t>
            </a:r>
            <a:r>
              <a:rPr lang="en-GB" dirty="0" err="1"/>
              <a:t>značajnoj</a:t>
            </a:r>
            <a:r>
              <a:rPr lang="en-GB" dirty="0"/>
              <a:t> </a:t>
            </a:r>
            <a:r>
              <a:rPr lang="en-GB" dirty="0" err="1"/>
              <a:t>promjeni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utječe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prirodu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, </a:t>
            </a:r>
            <a:r>
              <a:rPr lang="en-GB" dirty="0" err="1"/>
              <a:t>ciljeve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provedbene</a:t>
            </a:r>
            <a:r>
              <a:rPr lang="en-GB" dirty="0"/>
              <a:t> </a:t>
            </a:r>
            <a:r>
              <a:rPr lang="en-GB" dirty="0" err="1"/>
              <a:t>uvjete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hr-HR" dirty="0"/>
              <a:t> </a:t>
            </a:r>
            <a:r>
              <a:rPr lang="en-GB" dirty="0" err="1"/>
              <a:t>koje</a:t>
            </a:r>
            <a:r>
              <a:rPr lang="en-GB" dirty="0"/>
              <a:t> bi se </a:t>
            </a:r>
            <a:endParaRPr lang="hr-HR" dirty="0"/>
          </a:p>
          <a:p>
            <a:pPr algn="just"/>
            <a:r>
              <a:rPr lang="hr-HR" dirty="0"/>
              <a:t>    </a:t>
            </a:r>
            <a:r>
              <a:rPr lang="en-GB" dirty="0" err="1"/>
              <a:t>doveli</a:t>
            </a:r>
            <a:r>
              <a:rPr lang="en-GB" dirty="0"/>
              <a:t> u </a:t>
            </a:r>
            <a:r>
              <a:rPr lang="en-GB" dirty="0" err="1"/>
              <a:t>pitanje</a:t>
            </a:r>
            <a:r>
              <a:rPr lang="en-GB" dirty="0"/>
              <a:t> </a:t>
            </a:r>
            <a:r>
              <a:rPr lang="en-GB" dirty="0" err="1"/>
              <a:t>njegovi</a:t>
            </a:r>
            <a:r>
              <a:rPr lang="en-GB" dirty="0"/>
              <a:t> </a:t>
            </a:r>
            <a:r>
              <a:rPr lang="en-GB" dirty="0" err="1"/>
              <a:t>prvotni</a:t>
            </a:r>
            <a:r>
              <a:rPr lang="en-GB" dirty="0"/>
              <a:t> </a:t>
            </a:r>
            <a:r>
              <a:rPr lang="en-GB" dirty="0" err="1"/>
              <a:t>ciljevi</a:t>
            </a:r>
            <a:r>
              <a:rPr lang="hr-HR" dirty="0"/>
              <a:t>.</a:t>
            </a:r>
          </a:p>
          <a:p>
            <a:pPr algn="just"/>
            <a:endParaRPr lang="hr-HR" dirty="0"/>
          </a:p>
          <a:p>
            <a:pPr algn="just"/>
            <a:r>
              <a:rPr lang="hr-HR" dirty="0">
                <a:solidFill>
                  <a:srgbClr val="FF0000"/>
                </a:solidFill>
              </a:rPr>
              <a:t>VAŽNO:</a:t>
            </a:r>
            <a:endParaRPr lang="en-GB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dirty="0" err="1"/>
              <a:t>Nepridržavanje</a:t>
            </a:r>
            <a:r>
              <a:rPr lang="en-GB" dirty="0"/>
              <a:t> </a:t>
            </a:r>
            <a:r>
              <a:rPr lang="en-GB" dirty="0" err="1"/>
              <a:t>zahtjeva</a:t>
            </a:r>
            <a:r>
              <a:rPr lang="en-GB" dirty="0"/>
              <a:t> </a:t>
            </a:r>
            <a:r>
              <a:rPr lang="en-GB" dirty="0" err="1"/>
              <a:t>propisanih</a:t>
            </a:r>
            <a:r>
              <a:rPr lang="en-GB" dirty="0"/>
              <a:t> </a:t>
            </a:r>
            <a:r>
              <a:rPr lang="en-GB" dirty="0" err="1"/>
              <a:t>ovim</a:t>
            </a:r>
            <a:r>
              <a:rPr lang="en-GB" dirty="0"/>
              <a:t> </a:t>
            </a:r>
            <a:r>
              <a:rPr lang="en-GB" dirty="0" err="1"/>
              <a:t>poglavljem</a:t>
            </a:r>
            <a:r>
              <a:rPr lang="en-GB" dirty="0"/>
              <a:t>, </a:t>
            </a:r>
            <a:r>
              <a:rPr lang="en-GB" dirty="0" err="1"/>
              <a:t>smatrat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se </a:t>
            </a:r>
            <a:r>
              <a:rPr lang="en-GB" dirty="0" err="1"/>
              <a:t>nepridržavanjem</a:t>
            </a:r>
            <a:r>
              <a:rPr lang="en-GB" dirty="0"/>
              <a:t> </a:t>
            </a:r>
            <a:r>
              <a:rPr lang="en-GB" dirty="0" err="1"/>
              <a:t>temeljnih</a:t>
            </a:r>
            <a:r>
              <a:rPr lang="hr-HR" dirty="0"/>
              <a:t> </a:t>
            </a:r>
            <a:r>
              <a:rPr lang="en-GB" dirty="0" err="1"/>
              <a:t>uvjeta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se u </a:t>
            </a:r>
            <a:r>
              <a:rPr lang="en-GB" dirty="0" err="1"/>
              <a:t>tim</a:t>
            </a:r>
            <a:r>
              <a:rPr lang="en-GB" dirty="0"/>
              <a:t> </a:t>
            </a:r>
            <a:r>
              <a:rPr lang="en-GB" dirty="0" err="1"/>
              <a:t>situacijama</a:t>
            </a:r>
            <a:r>
              <a:rPr lang="en-GB" dirty="0"/>
              <a:t> od </a:t>
            </a:r>
            <a:r>
              <a:rPr lang="en-GB" dirty="0" err="1"/>
              <a:t>nositelja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 </a:t>
            </a:r>
            <a:r>
              <a:rPr lang="en-GB" dirty="0" err="1"/>
              <a:t>zatražiti</a:t>
            </a:r>
            <a:r>
              <a:rPr lang="en-GB" dirty="0"/>
              <a:t> </a:t>
            </a:r>
            <a:r>
              <a:rPr lang="en-GB" b="1" dirty="0" err="1"/>
              <a:t>povrat</a:t>
            </a:r>
            <a:r>
              <a:rPr lang="en-GB" b="1" dirty="0"/>
              <a:t> </a:t>
            </a:r>
            <a:r>
              <a:rPr lang="en-GB" b="1" dirty="0" err="1"/>
              <a:t>sredstava</a:t>
            </a:r>
            <a:r>
              <a:rPr lang="en-GB" b="1" dirty="0"/>
              <a:t>.</a:t>
            </a:r>
            <a:endParaRPr lang="hr-HR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b="1" dirty="0" err="1"/>
              <a:t>Nije</a:t>
            </a:r>
            <a:r>
              <a:rPr lang="en-GB" b="1" dirty="0"/>
              <a:t> </a:t>
            </a:r>
            <a:r>
              <a:rPr lang="en-GB" b="1" dirty="0" err="1"/>
              <a:t>dozvoljena</a:t>
            </a:r>
            <a:r>
              <a:rPr lang="en-GB" b="1" dirty="0"/>
              <a:t> </a:t>
            </a:r>
            <a:r>
              <a:rPr lang="en-GB" b="1" dirty="0" err="1"/>
              <a:t>promjena</a:t>
            </a:r>
            <a:r>
              <a:rPr lang="en-GB" b="1" dirty="0"/>
              <a:t> </a:t>
            </a:r>
            <a:r>
              <a:rPr lang="en-GB" b="1" dirty="0" err="1"/>
              <a:t>nositelja</a:t>
            </a:r>
            <a:r>
              <a:rPr lang="en-GB" b="1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odgovorne</a:t>
            </a:r>
            <a:r>
              <a:rPr lang="en-GB" b="1" dirty="0"/>
              <a:t> </a:t>
            </a:r>
            <a:r>
              <a:rPr lang="en-GB" b="1" dirty="0" err="1"/>
              <a:t>osobe</a:t>
            </a:r>
            <a:r>
              <a:rPr lang="en-GB" b="1" dirty="0"/>
              <a:t> </a:t>
            </a:r>
            <a:r>
              <a:rPr lang="en-GB" dirty="0" err="1"/>
              <a:t>poljoprivrednog</a:t>
            </a:r>
            <a:r>
              <a:rPr lang="en-GB" dirty="0"/>
              <a:t> </a:t>
            </a:r>
            <a:r>
              <a:rPr lang="en-GB" dirty="0" err="1"/>
              <a:t>gospodarstva</a:t>
            </a:r>
            <a:r>
              <a:rPr lang="en-GB" dirty="0"/>
              <a:t> </a:t>
            </a:r>
            <a:r>
              <a:rPr lang="en-GB" b="1" dirty="0"/>
              <a:t>od</a:t>
            </a:r>
            <a:r>
              <a:rPr lang="hr-HR" b="1" dirty="0"/>
              <a:t> </a:t>
            </a:r>
            <a:r>
              <a:rPr lang="en-GB" b="1" dirty="0" err="1"/>
              <a:t>trenutka</a:t>
            </a:r>
            <a:r>
              <a:rPr lang="en-GB" b="1" dirty="0"/>
              <a:t> </a:t>
            </a:r>
            <a:r>
              <a:rPr lang="en-GB" b="1" dirty="0" err="1"/>
              <a:t>podnošenja</a:t>
            </a:r>
            <a:r>
              <a:rPr lang="en-GB" b="1" dirty="0"/>
              <a:t> </a:t>
            </a:r>
            <a:r>
              <a:rPr lang="en-GB" b="1" dirty="0" err="1"/>
              <a:t>prijave</a:t>
            </a:r>
            <a:r>
              <a:rPr lang="en-GB" b="1" dirty="0"/>
              <a:t> </a:t>
            </a:r>
            <a:r>
              <a:rPr lang="en-GB" b="1" dirty="0" err="1"/>
              <a:t>projekta</a:t>
            </a:r>
            <a:r>
              <a:rPr lang="en-GB" b="1" dirty="0"/>
              <a:t> do </a:t>
            </a:r>
            <a:r>
              <a:rPr lang="en-GB" b="1" dirty="0" err="1"/>
              <a:t>konačne</a:t>
            </a:r>
            <a:r>
              <a:rPr lang="en-GB" b="1" dirty="0"/>
              <a:t> </a:t>
            </a:r>
            <a:r>
              <a:rPr lang="en-GB" b="1" dirty="0" err="1"/>
              <a:t>isplate</a:t>
            </a:r>
            <a:r>
              <a:rPr lang="en-GB" b="1" dirty="0"/>
              <a:t> </a:t>
            </a:r>
            <a:r>
              <a:rPr lang="en-GB" b="1" dirty="0" err="1"/>
              <a:t>potpore</a:t>
            </a:r>
            <a:r>
              <a:rPr lang="en-GB" b="1" dirty="0"/>
              <a:t>. </a:t>
            </a:r>
            <a:r>
              <a:rPr lang="en-GB" dirty="0" err="1"/>
              <a:t>Nakon</a:t>
            </a:r>
            <a:r>
              <a:rPr lang="en-GB" dirty="0"/>
              <a:t> </a:t>
            </a:r>
            <a:r>
              <a:rPr lang="en-GB" dirty="0" err="1"/>
              <a:t>konačne</a:t>
            </a:r>
            <a:r>
              <a:rPr lang="en-GB" dirty="0"/>
              <a:t> </a:t>
            </a:r>
            <a:r>
              <a:rPr lang="en-GB" dirty="0" err="1"/>
              <a:t>isplate</a:t>
            </a:r>
            <a:r>
              <a:rPr lang="hr-HR" dirty="0"/>
              <a:t> </a:t>
            </a:r>
            <a:r>
              <a:rPr lang="en-GB" dirty="0" err="1"/>
              <a:t>potpore</a:t>
            </a:r>
            <a:r>
              <a:rPr lang="en-GB" dirty="0"/>
              <a:t>, </a:t>
            </a:r>
            <a:r>
              <a:rPr lang="en-GB" dirty="0" err="1"/>
              <a:t>nositelj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odgovorna</a:t>
            </a:r>
            <a:r>
              <a:rPr lang="en-GB" dirty="0"/>
              <a:t> </a:t>
            </a:r>
            <a:r>
              <a:rPr lang="en-GB" dirty="0" err="1"/>
              <a:t>osoba</a:t>
            </a:r>
            <a:r>
              <a:rPr lang="en-GB" dirty="0"/>
              <a:t> </a:t>
            </a:r>
            <a:r>
              <a:rPr lang="en-GB" dirty="0" err="1"/>
              <a:t>moraju</a:t>
            </a:r>
            <a:r>
              <a:rPr lang="en-GB" dirty="0"/>
              <a:t> </a:t>
            </a:r>
            <a:r>
              <a:rPr lang="en-GB" dirty="0" err="1"/>
              <a:t>ostati</a:t>
            </a:r>
            <a:r>
              <a:rPr lang="en-GB" dirty="0"/>
              <a:t> </a:t>
            </a:r>
            <a:r>
              <a:rPr lang="en-GB" dirty="0" err="1"/>
              <a:t>unutar</a:t>
            </a:r>
            <a:r>
              <a:rPr lang="en-GB" dirty="0"/>
              <a:t> </a:t>
            </a:r>
            <a:r>
              <a:rPr lang="en-GB" dirty="0" err="1"/>
              <a:t>poljoprivrednog</a:t>
            </a:r>
            <a:r>
              <a:rPr lang="en-GB" dirty="0"/>
              <a:t> </a:t>
            </a:r>
            <a:r>
              <a:rPr lang="en-GB" dirty="0" err="1"/>
              <a:t>gospodarstva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do</a:t>
            </a:r>
            <a:r>
              <a:rPr lang="hr-HR" dirty="0"/>
              <a:t> </a:t>
            </a:r>
            <a:r>
              <a:rPr lang="en-GB" dirty="0" err="1"/>
              <a:t>proteka</a:t>
            </a:r>
            <a:r>
              <a:rPr lang="en-GB" dirty="0"/>
              <a:t> </a:t>
            </a:r>
            <a:r>
              <a:rPr lang="en-GB" dirty="0" err="1"/>
              <a:t>roka</a:t>
            </a:r>
            <a:r>
              <a:rPr lang="en-GB" dirty="0"/>
              <a:t> od pet (5) </a:t>
            </a:r>
            <a:r>
              <a:rPr lang="en-GB" dirty="0" err="1"/>
              <a:t>godina</a:t>
            </a:r>
            <a:r>
              <a:rPr lang="en-GB" dirty="0"/>
              <a:t> od </a:t>
            </a:r>
            <a:r>
              <a:rPr lang="en-GB" dirty="0" err="1"/>
              <a:t>konačne</a:t>
            </a:r>
            <a:r>
              <a:rPr lang="en-GB" dirty="0"/>
              <a:t> </a:t>
            </a:r>
            <a:r>
              <a:rPr lang="en-GB" dirty="0" err="1"/>
              <a:t>isplate</a:t>
            </a:r>
            <a:r>
              <a:rPr lang="en-GB" dirty="0"/>
              <a:t> </a:t>
            </a:r>
            <a:r>
              <a:rPr lang="en-GB" dirty="0" err="1"/>
              <a:t>potpore</a:t>
            </a:r>
            <a:r>
              <a:rPr lang="en-GB" dirty="0"/>
              <a:t>,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obvezno</a:t>
            </a:r>
            <a:r>
              <a:rPr lang="en-GB" dirty="0"/>
              <a:t> da </a:t>
            </a:r>
            <a:r>
              <a:rPr lang="en-GB" dirty="0" err="1"/>
              <a:t>isti</a:t>
            </a:r>
            <a:r>
              <a:rPr lang="en-GB" dirty="0"/>
              <a:t> </a:t>
            </a:r>
            <a:r>
              <a:rPr lang="en-GB" dirty="0" err="1"/>
              <a:t>budu</a:t>
            </a:r>
            <a:r>
              <a:rPr lang="en-GB" dirty="0"/>
              <a:t> </a:t>
            </a:r>
            <a:r>
              <a:rPr lang="en-GB" dirty="0" err="1"/>
              <a:t>nositelji</a:t>
            </a:r>
            <a:r>
              <a:rPr lang="hr-HR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odgovorne</a:t>
            </a:r>
            <a:r>
              <a:rPr lang="en-GB" dirty="0"/>
              <a:t> </a:t>
            </a:r>
            <a:r>
              <a:rPr lang="en-GB" dirty="0" err="1"/>
              <a:t>osobe</a:t>
            </a:r>
            <a:r>
              <a:rPr lang="en-GB" dirty="0"/>
              <a:t> </a:t>
            </a:r>
            <a:r>
              <a:rPr lang="en-GB" dirty="0" err="1"/>
              <a:t>poljoprivrednog</a:t>
            </a:r>
            <a:r>
              <a:rPr lang="en-GB" dirty="0"/>
              <a:t> </a:t>
            </a:r>
            <a:r>
              <a:rPr lang="en-GB" dirty="0" err="1"/>
              <a:t>gospodarstva</a:t>
            </a:r>
            <a:r>
              <a:rPr lang="en-GB" dirty="0"/>
              <a:t>.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2A517318-C487-4726-9DF2-3F516F233CF0}"/>
              </a:ext>
            </a:extLst>
          </p:cNvPr>
          <p:cNvSpPr txBox="1"/>
          <p:nvPr/>
        </p:nvSpPr>
        <p:spPr>
          <a:xfrm>
            <a:off x="422032" y="451662"/>
            <a:ext cx="9104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92D050"/>
                </a:solidFill>
              </a:rPr>
              <a:t>Zahtjevi koji se odnose na sposobnost nositelja projekta, učinkovito korištenje sredstava i održivost rezultata projekta</a:t>
            </a:r>
          </a:p>
        </p:txBody>
      </p:sp>
    </p:spTree>
    <p:extLst>
      <p:ext uri="{BB962C8B-B14F-4D97-AF65-F5344CB8AC3E}">
        <p14:creationId xmlns:p14="http://schemas.microsoft.com/office/powerpoint/2010/main" val="1862659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33129-66ED-4A4D-87A5-8F5D6C4A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748536"/>
            <a:ext cx="11640354" cy="869249"/>
          </a:xfrm>
        </p:spPr>
        <p:txBody>
          <a:bodyPr/>
          <a:lstStyle/>
          <a:p>
            <a:r>
              <a:rPr lang="hr-HR" dirty="0"/>
              <a:t>Kriteriji odabira projekta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CE0263-385D-4957-B3C7-B7E21324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1814732"/>
            <a:ext cx="9580099" cy="451573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Kriteriji odabira projekata primjenjuju se na sve prijave projekata.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Nositelju projekta </a:t>
            </a:r>
            <a:r>
              <a:rPr lang="hr-HR" b="1" dirty="0"/>
              <a:t>ne može se dodijeliti veći iznos bodova </a:t>
            </a:r>
            <a:r>
              <a:rPr lang="hr-HR" dirty="0"/>
              <a:t>u odnosu od onog što je zatraženo u prijavnom obrascu.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Projekt mora ostvariti minimalni broj bodova kako bi prošao prag prolaznosti. 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VAŽNO:</a:t>
            </a:r>
          </a:p>
          <a:p>
            <a:pPr marL="0" indent="0" algn="just">
              <a:buNone/>
            </a:pPr>
            <a:r>
              <a:rPr lang="hr-HR" dirty="0"/>
              <a:t>      Nositelj projekta u Obrascu A. Prijavni obrazac odabire bodove po pojedinačnim   </a:t>
            </a:r>
          </a:p>
          <a:p>
            <a:pPr marL="0" indent="0" algn="just">
              <a:buNone/>
            </a:pPr>
            <a:r>
              <a:rPr lang="hr-HR" dirty="0"/>
              <a:t>      kriterijima odabira.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Pojašnjenja kriterija odabira nalazi se u Prilogu IV. LAG Natječaja: Kriteriji odabira  </a:t>
            </a:r>
          </a:p>
          <a:p>
            <a:pPr marL="0" indent="0">
              <a:buNone/>
            </a:pPr>
            <a:r>
              <a:rPr lang="hr-HR" b="1" dirty="0"/>
              <a:t>     projekta.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669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65CD6-2892-4714-B7F1-A1ACC351F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813266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91E4D4C-5B40-491D-A3DB-35E23DC120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871644"/>
              </p:ext>
            </p:extLst>
          </p:nvPr>
        </p:nvGraphicFramePr>
        <p:xfrm>
          <a:off x="436100" y="450165"/>
          <a:ext cx="9017388" cy="4497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679">
                  <a:extLst>
                    <a:ext uri="{9D8B030D-6E8A-4147-A177-3AD203B41FA5}">
                      <a16:colId xmlns:a16="http://schemas.microsoft.com/office/drawing/2014/main" val="2444504879"/>
                    </a:ext>
                  </a:extLst>
                </a:gridCol>
                <a:gridCol w="7308841">
                  <a:extLst>
                    <a:ext uri="{9D8B030D-6E8A-4147-A177-3AD203B41FA5}">
                      <a16:colId xmlns:a16="http://schemas.microsoft.com/office/drawing/2014/main" val="2956427464"/>
                    </a:ext>
                  </a:extLst>
                </a:gridCol>
                <a:gridCol w="1306868">
                  <a:extLst>
                    <a:ext uri="{9D8B030D-6E8A-4147-A177-3AD203B41FA5}">
                      <a16:colId xmlns:a16="http://schemas.microsoft.com/office/drawing/2014/main" val="4267740415"/>
                    </a:ext>
                  </a:extLst>
                </a:gridCol>
              </a:tblGrid>
              <a:tr h="30949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KRITERIJI ODABIRA PROJEKTA – TO 1.1.3. Potpora razvoju malih poljoprivrednih gospodarstava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469237"/>
                  </a:ext>
                </a:extLst>
              </a:tr>
              <a:tr h="295422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Bodovi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extLst>
                  <a:ext uri="{0D108BD9-81ED-4DB2-BD59-A6C34878D82A}">
                    <a16:rowId xmlns:a16="http://schemas.microsoft.com/office/drawing/2014/main" val="975927386"/>
                  </a:ext>
                </a:extLst>
              </a:tr>
              <a:tr h="222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Ekonomska veličina poljoprivrednog gospodarstva</a:t>
                      </a:r>
                      <a:endParaRPr lang="hr-HR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max. 10</a:t>
                      </a:r>
                      <a:endParaRPr lang="hr-HR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677919"/>
                  </a:ext>
                </a:extLst>
              </a:tr>
              <a:tr h="32747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6.000 - 7.999 €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437247"/>
                  </a:ext>
                </a:extLst>
              </a:tr>
              <a:tr h="32296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4.000 - 5.999 €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862346"/>
                  </a:ext>
                </a:extLst>
              </a:tr>
              <a:tr h="30802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2.000 - 3.999  €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9323288"/>
                  </a:ext>
                </a:extLst>
              </a:tr>
              <a:tr h="308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Aktivnosti iz poslovnog plana imaju pozitivan utjecaj na okoliš 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max.15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9623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Aktivnosti iz poslovnog plana odnose se na ekološku poljoprivrednu proizvodnju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0056705"/>
                  </a:ext>
                </a:extLst>
              </a:tr>
              <a:tr h="313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Aktivnosti iz poslovnog plana odnose se na uštedu energije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8148848"/>
                  </a:ext>
                </a:extLst>
              </a:tr>
              <a:tr h="303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Aktivnosti iz poslovnog plana odnose se na obnovljive izvore energije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4774021"/>
                  </a:ext>
                </a:extLst>
              </a:tr>
              <a:tr h="315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Indeks razvijenosti JLS (prema mjestu ulaganja)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max. 10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94516"/>
                  </a:ext>
                </a:extLst>
              </a:tr>
              <a:tr h="298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na području JLS koje pripada 1., 2. ili 3. skupini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53489"/>
                  </a:ext>
                </a:extLst>
              </a:tr>
              <a:tr h="2984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na području JLS koje pripada 4. ili 5. skupini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4809672"/>
                  </a:ext>
                </a:extLst>
              </a:tr>
              <a:tr h="298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80" marR="51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na području JLS koje pripada 6. ili 7. skupini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982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683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C6558-8C70-409D-80A9-2CF4DF5EA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EF841F-2A44-4D83-8F42-AC8A4F2F19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549525"/>
              </p:ext>
            </p:extLst>
          </p:nvPr>
        </p:nvGraphicFramePr>
        <p:xfrm>
          <a:off x="379829" y="492368"/>
          <a:ext cx="9158066" cy="3451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896">
                  <a:extLst>
                    <a:ext uri="{9D8B030D-6E8A-4147-A177-3AD203B41FA5}">
                      <a16:colId xmlns:a16="http://schemas.microsoft.com/office/drawing/2014/main" val="2441196138"/>
                    </a:ext>
                  </a:extLst>
                </a:gridCol>
                <a:gridCol w="7381417">
                  <a:extLst>
                    <a:ext uri="{9D8B030D-6E8A-4147-A177-3AD203B41FA5}">
                      <a16:colId xmlns:a16="http://schemas.microsoft.com/office/drawing/2014/main" val="527163532"/>
                    </a:ext>
                  </a:extLst>
                </a:gridCol>
                <a:gridCol w="1234753">
                  <a:extLst>
                    <a:ext uri="{9D8B030D-6E8A-4147-A177-3AD203B41FA5}">
                      <a16:colId xmlns:a16="http://schemas.microsoft.com/office/drawing/2014/main" val="3248550490"/>
                    </a:ext>
                  </a:extLst>
                </a:gridCol>
              </a:tblGrid>
              <a:tr h="420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se odvija na područjima sa značajnim prirodnim ograničenjima i ostalim posebnim ograničenjima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7727"/>
                  </a:ext>
                </a:extLst>
              </a:tr>
              <a:tr h="424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se odvija na područjima sa značajnim prirodnim ograničenjima i ostalim posebnim ograničenjima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61" marR="68561" marT="0" marB="0"/>
                </a:tc>
                <a:extLst>
                  <a:ext uri="{0D108BD9-81ED-4DB2-BD59-A6C34878D82A}">
                    <a16:rowId xmlns:a16="http://schemas.microsoft.com/office/drawing/2014/main" val="2127728434"/>
                  </a:ext>
                </a:extLst>
              </a:tr>
              <a:tr h="333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se odvija na područjima unutar zaštičenih područja prirode i područja ekološke mreže  NATURA 2000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148591"/>
                  </a:ext>
                </a:extLst>
              </a:tr>
              <a:tr h="4490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Ulaganje se odvija na područjima unutar zaštičenih područja prirode i područja ekološke mreže  NATURA 2000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hr-H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3277423"/>
                  </a:ext>
                </a:extLst>
              </a:tr>
              <a:tr h="2916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Starost nositelja projekta je: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max. 10</a:t>
                      </a:r>
                      <a:endParaRPr lang="hr-H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655199"/>
                  </a:ext>
                </a:extLst>
              </a:tr>
              <a:tr h="2829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 starosti do 40 godina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6119011"/>
                  </a:ext>
                </a:extLst>
              </a:tr>
              <a:tr h="367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 starosti od 41 do 55 godina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306068"/>
                  </a:ext>
                </a:extLst>
              </a:tr>
              <a:tr h="304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61" marR="685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 starija od 56 godina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863866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502765-5D84-45DA-912F-CEAB4DCF8C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782743"/>
              </p:ext>
            </p:extLst>
          </p:nvPr>
        </p:nvGraphicFramePr>
        <p:xfrm>
          <a:off x="379827" y="3927041"/>
          <a:ext cx="9158067" cy="575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9240">
                  <a:extLst>
                    <a:ext uri="{9D8B030D-6E8A-4147-A177-3AD203B41FA5}">
                      <a16:colId xmlns:a16="http://schemas.microsoft.com/office/drawing/2014/main" val="1280499029"/>
                    </a:ext>
                  </a:extLst>
                </a:gridCol>
                <a:gridCol w="1248827">
                  <a:extLst>
                    <a:ext uri="{9D8B030D-6E8A-4147-A177-3AD203B41FA5}">
                      <a16:colId xmlns:a16="http://schemas.microsoft.com/office/drawing/2014/main" val="3189667926"/>
                    </a:ext>
                  </a:extLst>
                </a:gridCol>
              </a:tblGrid>
              <a:tr h="326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MAKSIMALNI BROJ BODOVA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13" marR="569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56913" marR="56913" marT="0" marB="0"/>
                </a:tc>
                <a:extLst>
                  <a:ext uri="{0D108BD9-81ED-4DB2-BD59-A6C34878D82A}">
                    <a16:rowId xmlns:a16="http://schemas.microsoft.com/office/drawing/2014/main" val="2861982246"/>
                  </a:ext>
                </a:extLst>
              </a:tr>
              <a:tr h="245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PRAG PROLAZNOSTI 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13" marR="569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56913" marR="56913" marT="0" marB="0"/>
                </a:tc>
                <a:extLst>
                  <a:ext uri="{0D108BD9-81ED-4DB2-BD59-A6C34878D82A}">
                    <a16:rowId xmlns:a16="http://schemas.microsoft.com/office/drawing/2014/main" val="2131507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356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554ECF-55BC-4869-A701-03B9A4348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373" y="681526"/>
            <a:ext cx="6049108" cy="744821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Postupak odabira projekta na dvije razine</a:t>
            </a:r>
            <a:br>
              <a:rPr lang="hr-HR" dirty="0"/>
            </a:br>
            <a:br>
              <a:rPr lang="hr-HR" dirty="0"/>
            </a:br>
            <a:endParaRPr lang="en-GB" dirty="0"/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B41DAA84-44CF-4862-9D8B-5C74B0C9777B}"/>
              </a:ext>
            </a:extLst>
          </p:cNvPr>
          <p:cNvSpPr/>
          <p:nvPr/>
        </p:nvSpPr>
        <p:spPr>
          <a:xfrm>
            <a:off x="408908" y="2236339"/>
            <a:ext cx="2202024" cy="9890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PRIJAVA PROJEKTA</a:t>
            </a:r>
            <a:endParaRPr lang="en-GB" dirty="0"/>
          </a:p>
        </p:txBody>
      </p:sp>
      <p:sp>
        <p:nvSpPr>
          <p:cNvPr id="9" name="Strelica: urezano udesno 8">
            <a:extLst>
              <a:ext uri="{FF2B5EF4-FFF2-40B4-BE49-F238E27FC236}">
                <a16:creationId xmlns:a16="http://schemas.microsoft.com/office/drawing/2014/main" id="{E5AE9430-5F4D-460F-A5C2-79B010861D10}"/>
              </a:ext>
            </a:extLst>
          </p:cNvPr>
          <p:cNvSpPr/>
          <p:nvPr/>
        </p:nvSpPr>
        <p:spPr>
          <a:xfrm rot="20076210">
            <a:off x="2668556" y="2225473"/>
            <a:ext cx="503853" cy="2799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ravokutnik: zaobljeni kutovi 9">
            <a:extLst>
              <a:ext uri="{FF2B5EF4-FFF2-40B4-BE49-F238E27FC236}">
                <a16:creationId xmlns:a16="http://schemas.microsoft.com/office/drawing/2014/main" id="{B921F8D3-95F2-49E5-A19B-2C39F39A8443}"/>
              </a:ext>
            </a:extLst>
          </p:cNvPr>
          <p:cNvSpPr/>
          <p:nvPr/>
        </p:nvSpPr>
        <p:spPr>
          <a:xfrm>
            <a:off x="3536302" y="1968759"/>
            <a:ext cx="1875453" cy="63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Odluka o odbijanju</a:t>
            </a:r>
            <a:endParaRPr lang="en-GB" dirty="0"/>
          </a:p>
        </p:txBody>
      </p:sp>
      <p:sp>
        <p:nvSpPr>
          <p:cNvPr id="11" name="Strelica: desno 10">
            <a:extLst>
              <a:ext uri="{FF2B5EF4-FFF2-40B4-BE49-F238E27FC236}">
                <a16:creationId xmlns:a16="http://schemas.microsoft.com/office/drawing/2014/main" id="{421CB431-5A87-4028-8538-286E78B24A7E}"/>
              </a:ext>
            </a:extLst>
          </p:cNvPr>
          <p:cNvSpPr/>
          <p:nvPr/>
        </p:nvSpPr>
        <p:spPr>
          <a:xfrm>
            <a:off x="5617029" y="2130952"/>
            <a:ext cx="615820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FA326645-4BF5-4B4F-9E8E-14BB07218AF2}"/>
              </a:ext>
            </a:extLst>
          </p:cNvPr>
          <p:cNvSpPr/>
          <p:nvPr/>
        </p:nvSpPr>
        <p:spPr>
          <a:xfrm>
            <a:off x="6494106" y="1968759"/>
            <a:ext cx="1735494" cy="63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Prigovor</a:t>
            </a:r>
            <a:endParaRPr lang="en-GB" dirty="0"/>
          </a:p>
        </p:txBody>
      </p:sp>
      <p:sp>
        <p:nvSpPr>
          <p:cNvPr id="13" name="Strelica: urezano udesno 12">
            <a:extLst>
              <a:ext uri="{FF2B5EF4-FFF2-40B4-BE49-F238E27FC236}">
                <a16:creationId xmlns:a16="http://schemas.microsoft.com/office/drawing/2014/main" id="{2794C925-3402-4413-83C3-4B3C9833C3E0}"/>
              </a:ext>
            </a:extLst>
          </p:cNvPr>
          <p:cNvSpPr/>
          <p:nvPr/>
        </p:nvSpPr>
        <p:spPr>
          <a:xfrm rot="1208197">
            <a:off x="2632875" y="2836506"/>
            <a:ext cx="575215" cy="38887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ravokutnik: zaobljeni kutovi 13">
            <a:extLst>
              <a:ext uri="{FF2B5EF4-FFF2-40B4-BE49-F238E27FC236}">
                <a16:creationId xmlns:a16="http://schemas.microsoft.com/office/drawing/2014/main" id="{7F61952E-663D-467B-BDDD-7CE46D9FF797}"/>
              </a:ext>
            </a:extLst>
          </p:cNvPr>
          <p:cNvSpPr/>
          <p:nvPr/>
        </p:nvSpPr>
        <p:spPr>
          <a:xfrm>
            <a:off x="3508310" y="2768184"/>
            <a:ext cx="1875453" cy="764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Odluka o odabiru projekta</a:t>
            </a:r>
            <a:endParaRPr lang="en-GB" dirty="0"/>
          </a:p>
        </p:txBody>
      </p:sp>
      <p:sp>
        <p:nvSpPr>
          <p:cNvPr id="15" name="Strelica: pruge udesno 14">
            <a:extLst>
              <a:ext uri="{FF2B5EF4-FFF2-40B4-BE49-F238E27FC236}">
                <a16:creationId xmlns:a16="http://schemas.microsoft.com/office/drawing/2014/main" id="{1F0A8432-79BD-49CB-831F-2B7EC7067A6E}"/>
              </a:ext>
            </a:extLst>
          </p:cNvPr>
          <p:cNvSpPr/>
          <p:nvPr/>
        </p:nvSpPr>
        <p:spPr>
          <a:xfrm>
            <a:off x="5667679" y="2943952"/>
            <a:ext cx="952785" cy="36855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79260F54-BEA5-4751-B7CA-703E1776F203}"/>
              </a:ext>
            </a:extLst>
          </p:cNvPr>
          <p:cNvSpPr txBox="1"/>
          <p:nvPr/>
        </p:nvSpPr>
        <p:spPr>
          <a:xfrm>
            <a:off x="5579706" y="3225384"/>
            <a:ext cx="1040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/>
              <a:t>AGRONET 60 dana</a:t>
            </a:r>
            <a:endParaRPr lang="en-GB" sz="1200" b="1" dirty="0"/>
          </a:p>
        </p:txBody>
      </p:sp>
      <p:sp>
        <p:nvSpPr>
          <p:cNvPr id="17" name="Pravokutnik: zaobljeni kutovi 16">
            <a:extLst>
              <a:ext uri="{FF2B5EF4-FFF2-40B4-BE49-F238E27FC236}">
                <a16:creationId xmlns:a16="http://schemas.microsoft.com/office/drawing/2014/main" id="{2F9071D7-D1F8-41B1-B764-43253B0566E8}"/>
              </a:ext>
            </a:extLst>
          </p:cNvPr>
          <p:cNvSpPr/>
          <p:nvPr/>
        </p:nvSpPr>
        <p:spPr>
          <a:xfrm>
            <a:off x="6904653" y="2864498"/>
            <a:ext cx="3526971" cy="6796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ZAHTJEV ZA POTPORU podnosi LAG u ime korisnika</a:t>
            </a:r>
            <a:endParaRPr lang="en-GB" dirty="0"/>
          </a:p>
        </p:txBody>
      </p:sp>
      <p:sp>
        <p:nvSpPr>
          <p:cNvPr id="18" name="Strelica: zakrivljeno ulijevo 17">
            <a:extLst>
              <a:ext uri="{FF2B5EF4-FFF2-40B4-BE49-F238E27FC236}">
                <a16:creationId xmlns:a16="http://schemas.microsoft.com/office/drawing/2014/main" id="{F89DD1F6-BA15-4F4D-9526-D23389D45E30}"/>
              </a:ext>
            </a:extLst>
          </p:cNvPr>
          <p:cNvSpPr/>
          <p:nvPr/>
        </p:nvSpPr>
        <p:spPr>
          <a:xfrm>
            <a:off x="10536260" y="3194224"/>
            <a:ext cx="830425" cy="1212979"/>
          </a:xfrm>
          <a:prstGeom prst="curved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Pravokutnik: zaobljeni kutovi 18">
            <a:extLst>
              <a:ext uri="{FF2B5EF4-FFF2-40B4-BE49-F238E27FC236}">
                <a16:creationId xmlns:a16="http://schemas.microsoft.com/office/drawing/2014/main" id="{537DF48D-E228-4823-8FCC-A912214A1A38}"/>
              </a:ext>
            </a:extLst>
          </p:cNvPr>
          <p:cNvSpPr/>
          <p:nvPr/>
        </p:nvSpPr>
        <p:spPr>
          <a:xfrm>
            <a:off x="6259868" y="3825551"/>
            <a:ext cx="4040155" cy="13876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APPRRR PROVODI POSTUPAK  KONTROLE PROVEDENOG ODABIRA PROJEKATA NA LAG RAZINI</a:t>
            </a:r>
            <a:endParaRPr lang="en-GB" dirty="0"/>
          </a:p>
        </p:txBody>
      </p:sp>
      <p:sp>
        <p:nvSpPr>
          <p:cNvPr id="20" name="Strelica: ulijevo 19">
            <a:extLst>
              <a:ext uri="{FF2B5EF4-FFF2-40B4-BE49-F238E27FC236}">
                <a16:creationId xmlns:a16="http://schemas.microsoft.com/office/drawing/2014/main" id="{26F5959B-A15E-4EAD-A7B4-E2D8C7D87772}"/>
              </a:ext>
            </a:extLst>
          </p:cNvPr>
          <p:cNvSpPr/>
          <p:nvPr/>
        </p:nvSpPr>
        <p:spPr>
          <a:xfrm>
            <a:off x="4672639" y="4230207"/>
            <a:ext cx="1166326" cy="461665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ravokutnik: zaobljeni kutovi 20">
            <a:extLst>
              <a:ext uri="{FF2B5EF4-FFF2-40B4-BE49-F238E27FC236}">
                <a16:creationId xmlns:a16="http://schemas.microsoft.com/office/drawing/2014/main" id="{FC23D76F-FAAA-497C-9D9D-15839C34D741}"/>
              </a:ext>
            </a:extLst>
          </p:cNvPr>
          <p:cNvSpPr/>
          <p:nvPr/>
        </p:nvSpPr>
        <p:spPr>
          <a:xfrm>
            <a:off x="1014013" y="3961157"/>
            <a:ext cx="3237723" cy="11847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APPRRR DONOSI ODLUKU O DODJELI SREDSTAVA/ODLUKA O ODBIJANJU ZAHTJEVA ZA POTPORU</a:t>
            </a:r>
            <a:endParaRPr lang="en-GB" dirty="0"/>
          </a:p>
        </p:txBody>
      </p:sp>
      <p:sp>
        <p:nvSpPr>
          <p:cNvPr id="27" name="Elipsa 26">
            <a:extLst>
              <a:ext uri="{FF2B5EF4-FFF2-40B4-BE49-F238E27FC236}">
                <a16:creationId xmlns:a16="http://schemas.microsoft.com/office/drawing/2014/main" id="{C87E4BAE-8C12-4791-8F82-8DAC01A568F0}"/>
              </a:ext>
            </a:extLst>
          </p:cNvPr>
          <p:cNvSpPr/>
          <p:nvPr/>
        </p:nvSpPr>
        <p:spPr>
          <a:xfrm>
            <a:off x="408908" y="387220"/>
            <a:ext cx="1818407" cy="1259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LAG</a:t>
            </a:r>
            <a:endParaRPr lang="en-GB" dirty="0"/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81C9D798-3206-4FC5-A892-BCB52170597B}"/>
              </a:ext>
            </a:extLst>
          </p:cNvPr>
          <p:cNvSpPr/>
          <p:nvPr/>
        </p:nvSpPr>
        <p:spPr>
          <a:xfrm>
            <a:off x="8668138" y="494099"/>
            <a:ext cx="1978090" cy="111967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APPRRR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F035B5-0A8B-484B-8C3F-F8D5BE58E6D0}"/>
              </a:ext>
            </a:extLst>
          </p:cNvPr>
          <p:cNvSpPr/>
          <p:nvPr/>
        </p:nvSpPr>
        <p:spPr>
          <a:xfrm>
            <a:off x="1141139" y="5676403"/>
            <a:ext cx="2343707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Nositelj projekta podnosi Zahtjev za isplatu 1. rate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7B3B544-BFB5-4F78-838E-D59621F93E1F}"/>
              </a:ext>
            </a:extLst>
          </p:cNvPr>
          <p:cNvSpPr/>
          <p:nvPr/>
        </p:nvSpPr>
        <p:spPr>
          <a:xfrm>
            <a:off x="5369297" y="5501745"/>
            <a:ext cx="3784426" cy="106662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Nakon provedenih svih aktivnosti iz poslovnog plana nositelj projekta podnosi Zahtjev za isplatu 2.(konačne) rate </a:t>
            </a:r>
          </a:p>
        </p:txBody>
      </p:sp>
      <p:sp>
        <p:nvSpPr>
          <p:cNvPr id="26" name="Strelica: zakrivljeno ulijevo 17">
            <a:extLst>
              <a:ext uri="{FF2B5EF4-FFF2-40B4-BE49-F238E27FC236}">
                <a16:creationId xmlns:a16="http://schemas.microsoft.com/office/drawing/2014/main" id="{48147315-1E98-4F50-8862-AB95D0B5AE7B}"/>
              </a:ext>
            </a:extLst>
          </p:cNvPr>
          <p:cNvSpPr/>
          <p:nvPr/>
        </p:nvSpPr>
        <p:spPr>
          <a:xfrm flipH="1">
            <a:off x="295422" y="4513284"/>
            <a:ext cx="609480" cy="1648365"/>
          </a:xfrm>
          <a:prstGeom prst="curved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Strelica: ulijevo 19">
            <a:extLst>
              <a:ext uri="{FF2B5EF4-FFF2-40B4-BE49-F238E27FC236}">
                <a16:creationId xmlns:a16="http://schemas.microsoft.com/office/drawing/2014/main" id="{42F23066-CAC9-4A3B-B5FE-67EB8162E291}"/>
              </a:ext>
            </a:extLst>
          </p:cNvPr>
          <p:cNvSpPr/>
          <p:nvPr/>
        </p:nvSpPr>
        <p:spPr>
          <a:xfrm rot="10800000">
            <a:off x="3891891" y="5676403"/>
            <a:ext cx="1288841" cy="461665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145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B8922-4A75-4152-8A44-75DEA446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8185"/>
          </a:xfrm>
        </p:spPr>
        <p:txBody>
          <a:bodyPr/>
          <a:lstStyle/>
          <a:p>
            <a:r>
              <a:rPr lang="hr-HR" dirty="0"/>
              <a:t>Natječajna dokumentacija: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7B14E-CB9D-4F80-85EB-B8E9442C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3" y="1617785"/>
            <a:ext cx="9805182" cy="442357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Popis dokumentacije za podnošenje prijave projketa nalazi se u Prilogu 1 Dokumentacija za podnošenje prijave projekta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Svi organizacijski oblici moraju ispuniti sljedeće obrasce:</a:t>
            </a:r>
          </a:p>
          <a:p>
            <a:pPr marL="0" indent="0">
              <a:buNone/>
            </a:pPr>
            <a:r>
              <a:rPr lang="hr-HR" b="1" dirty="0"/>
              <a:t>          1. Obrazac A. </a:t>
            </a:r>
            <a:r>
              <a:rPr lang="hr-HR" dirty="0"/>
              <a:t>Prijavni obrazac*</a:t>
            </a:r>
          </a:p>
          <a:p>
            <a:pPr marL="0" indent="0">
              <a:buNone/>
            </a:pPr>
            <a:r>
              <a:rPr lang="hr-HR" b="1" dirty="0"/>
              <a:t>          2. Obrazac B. </a:t>
            </a:r>
            <a:r>
              <a:rPr lang="hr-HR" dirty="0"/>
              <a:t>Poslovni plan opisni i tablični dio*</a:t>
            </a:r>
          </a:p>
          <a:p>
            <a:pPr marL="0" indent="0">
              <a:buNone/>
            </a:pPr>
            <a:r>
              <a:rPr lang="hr-HR" b="1" dirty="0"/>
              <a:t>          3. Obrazac C. </a:t>
            </a:r>
            <a:r>
              <a:rPr lang="hr-HR" dirty="0"/>
              <a:t>Izjava o veličini poduzeća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*</a:t>
            </a:r>
            <a:r>
              <a:rPr lang="pl-PL" sz="1600" dirty="0"/>
              <a:t>OBAVEZNA DOKUMENTACIJA bez mogućnosti dopune/obrazloženja/ispravka (D/O/I)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702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A058D2-07CC-4951-A602-55C8EC1E9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Podnošenje prijave projekata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2E42E0F-29A0-44FA-9F4B-082ED4020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2015732"/>
            <a:ext cx="10731297" cy="3450613"/>
          </a:xfrm>
        </p:spPr>
        <p:txBody>
          <a:bodyPr>
            <a:normAutofit/>
          </a:bodyPr>
          <a:lstStyle/>
          <a:p>
            <a:r>
              <a:rPr lang="en-GB" dirty="0" err="1"/>
              <a:t>Prilikom</a:t>
            </a:r>
            <a:r>
              <a:rPr lang="en-GB" dirty="0"/>
              <a:t> </a:t>
            </a:r>
            <a:r>
              <a:rPr lang="en-GB" dirty="0" err="1"/>
              <a:t>podnošenja</a:t>
            </a:r>
            <a:r>
              <a:rPr lang="en-GB" dirty="0"/>
              <a:t> </a:t>
            </a:r>
            <a:r>
              <a:rPr lang="en-GB" dirty="0" err="1"/>
              <a:t>prijave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hr-HR" dirty="0"/>
              <a:t>,</a:t>
            </a:r>
            <a:r>
              <a:rPr lang="en-GB" dirty="0"/>
              <a:t> </a:t>
            </a:r>
            <a:r>
              <a:rPr lang="en-GB" dirty="0" err="1"/>
              <a:t>nositelj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 </a:t>
            </a:r>
            <a:r>
              <a:rPr lang="en-GB" dirty="0" err="1"/>
              <a:t>obavezno</a:t>
            </a:r>
            <a:r>
              <a:rPr lang="en-GB" dirty="0"/>
              <a:t> </a:t>
            </a:r>
            <a:r>
              <a:rPr lang="en-GB" dirty="0" err="1"/>
              <a:t>dostavlja</a:t>
            </a:r>
            <a:r>
              <a:rPr lang="en-GB" dirty="0"/>
              <a:t> </a:t>
            </a:r>
            <a:r>
              <a:rPr lang="en-GB" dirty="0" err="1"/>
              <a:t>natječajnu</a:t>
            </a:r>
            <a:r>
              <a:rPr lang="en-GB" dirty="0"/>
              <a:t> </a:t>
            </a:r>
            <a:r>
              <a:rPr lang="en-GB" dirty="0" err="1"/>
              <a:t>dokumentaciju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Priloga</a:t>
            </a:r>
            <a:r>
              <a:rPr lang="en-GB" dirty="0"/>
              <a:t> I. </a:t>
            </a:r>
            <a:r>
              <a:rPr lang="en-GB" dirty="0" err="1"/>
              <a:t>ovog</a:t>
            </a:r>
            <a:r>
              <a:rPr lang="en-GB" dirty="0"/>
              <a:t> </a:t>
            </a:r>
            <a:r>
              <a:rPr lang="en-GB" dirty="0" err="1"/>
              <a:t>Natječaja</a:t>
            </a:r>
            <a:r>
              <a:rPr lang="en-GB" dirty="0"/>
              <a:t>.  </a:t>
            </a:r>
          </a:p>
          <a:p>
            <a:r>
              <a:rPr lang="en-GB" dirty="0" err="1"/>
              <a:t>Prijave</a:t>
            </a:r>
            <a:r>
              <a:rPr lang="en-GB" dirty="0"/>
              <a:t> </a:t>
            </a:r>
            <a:r>
              <a:rPr lang="en-GB" dirty="0" err="1"/>
              <a:t>projekata</a:t>
            </a:r>
            <a:r>
              <a:rPr lang="en-GB" dirty="0"/>
              <a:t> </a:t>
            </a:r>
            <a:r>
              <a:rPr lang="en-GB" dirty="0" err="1"/>
              <a:t>podnose</a:t>
            </a:r>
            <a:r>
              <a:rPr lang="en-GB" dirty="0"/>
              <a:t> se u </a:t>
            </a:r>
            <a:r>
              <a:rPr lang="en-GB" dirty="0" err="1"/>
              <a:t>jednom</a:t>
            </a:r>
            <a:r>
              <a:rPr lang="en-GB" dirty="0"/>
              <a:t> (1) </a:t>
            </a:r>
            <a:r>
              <a:rPr lang="en-GB" dirty="0" err="1"/>
              <a:t>zatvorenom</a:t>
            </a:r>
            <a:r>
              <a:rPr lang="en-GB" dirty="0"/>
              <a:t> </a:t>
            </a:r>
            <a:r>
              <a:rPr lang="en-GB" dirty="0" err="1"/>
              <a:t>paketu</a:t>
            </a:r>
            <a:r>
              <a:rPr lang="en-GB" dirty="0"/>
              <a:t>/</a:t>
            </a:r>
            <a:r>
              <a:rPr lang="en-GB" dirty="0" err="1"/>
              <a:t>omotnici</a:t>
            </a:r>
            <a:r>
              <a:rPr lang="en-GB" dirty="0"/>
              <a:t> </a:t>
            </a:r>
            <a:r>
              <a:rPr lang="en-GB" dirty="0" err="1"/>
              <a:t>isključivo</a:t>
            </a:r>
            <a:r>
              <a:rPr lang="en-GB" dirty="0"/>
              <a:t> </a:t>
            </a:r>
            <a:r>
              <a:rPr lang="en-GB" dirty="0" err="1"/>
              <a:t>preporučenom</a:t>
            </a:r>
            <a:r>
              <a:rPr lang="en-GB" dirty="0"/>
              <a:t> </a:t>
            </a:r>
            <a:r>
              <a:rPr lang="en-GB" dirty="0" err="1"/>
              <a:t>poštom</a:t>
            </a:r>
            <a:r>
              <a:rPr lang="en-GB" dirty="0"/>
              <a:t> </a:t>
            </a:r>
            <a:r>
              <a:rPr lang="en-GB" b="1" dirty="0"/>
              <a:t>od 0</a:t>
            </a:r>
            <a:r>
              <a:rPr lang="hr-HR" b="1" dirty="0"/>
              <a:t>2</a:t>
            </a:r>
            <a:r>
              <a:rPr lang="en-GB" b="1" dirty="0"/>
              <a:t>. </a:t>
            </a:r>
            <a:r>
              <a:rPr lang="hr-HR" b="1" dirty="0"/>
              <a:t>studenog 2020</a:t>
            </a:r>
            <a:r>
              <a:rPr lang="en-GB" b="1" dirty="0"/>
              <a:t>. </a:t>
            </a:r>
            <a:r>
              <a:rPr lang="en-GB" b="1" dirty="0" err="1"/>
              <a:t>godine</a:t>
            </a:r>
            <a:r>
              <a:rPr lang="en-GB" b="1" dirty="0"/>
              <a:t>, </a:t>
            </a:r>
            <a:r>
              <a:rPr lang="en-GB" dirty="0"/>
              <a:t>a </a:t>
            </a:r>
            <a:r>
              <a:rPr lang="en-GB" dirty="0" err="1"/>
              <a:t>najkasnije</a:t>
            </a:r>
            <a:r>
              <a:rPr lang="en-GB" dirty="0"/>
              <a:t> </a:t>
            </a:r>
            <a:r>
              <a:rPr lang="en-GB" b="1" dirty="0"/>
              <a:t>do </a:t>
            </a:r>
            <a:r>
              <a:rPr lang="hr-HR" b="1" dirty="0"/>
              <a:t>11</a:t>
            </a:r>
            <a:r>
              <a:rPr lang="en-GB" b="1" dirty="0"/>
              <a:t>. </a:t>
            </a:r>
            <a:r>
              <a:rPr lang="hr-HR" b="1" dirty="0"/>
              <a:t>prosinca 2020</a:t>
            </a:r>
            <a:r>
              <a:rPr lang="en-GB" b="1" dirty="0"/>
              <a:t>. </a:t>
            </a:r>
            <a:r>
              <a:rPr lang="en-GB" b="1" dirty="0" err="1"/>
              <a:t>godine</a:t>
            </a:r>
            <a:r>
              <a:rPr lang="en-GB" b="1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adresu</a:t>
            </a:r>
            <a:r>
              <a:rPr lang="en-GB" dirty="0"/>
              <a:t> </a:t>
            </a:r>
            <a:r>
              <a:rPr lang="en-GB" dirty="0" err="1"/>
              <a:t>podružnice</a:t>
            </a:r>
            <a:r>
              <a:rPr lang="en-GB" dirty="0"/>
              <a:t> LAG-a: </a:t>
            </a:r>
          </a:p>
          <a:p>
            <a:pPr marL="0" indent="0">
              <a:buNone/>
            </a:pPr>
            <a:r>
              <a:rPr lang="hr-HR" dirty="0"/>
              <a:t>                             </a:t>
            </a:r>
            <a:r>
              <a:rPr lang="en-GB" dirty="0"/>
              <a:t> </a:t>
            </a:r>
            <a:r>
              <a:rPr lang="hr-HR" dirty="0"/>
              <a:t>      </a:t>
            </a:r>
            <a:r>
              <a:rPr lang="en-GB" b="1" dirty="0"/>
              <a:t>LAG </a:t>
            </a:r>
            <a:r>
              <a:rPr lang="en-GB" b="1" dirty="0" err="1"/>
              <a:t>Vallis</a:t>
            </a:r>
            <a:r>
              <a:rPr lang="en-GB" b="1" dirty="0"/>
              <a:t> </a:t>
            </a:r>
            <a:r>
              <a:rPr lang="en-GB" b="1" dirty="0" err="1"/>
              <a:t>Colapis</a:t>
            </a:r>
            <a:r>
              <a:rPr lang="en-GB" b="1" dirty="0"/>
              <a:t> 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                                    </a:t>
            </a:r>
            <a:r>
              <a:rPr lang="en-GB" b="1" dirty="0" err="1"/>
              <a:t>Trg</a:t>
            </a:r>
            <a:r>
              <a:rPr lang="en-GB" b="1" dirty="0"/>
              <a:t> </a:t>
            </a:r>
            <a:r>
              <a:rPr lang="en-GB" b="1" dirty="0" err="1"/>
              <a:t>hrvatskih</a:t>
            </a:r>
            <a:r>
              <a:rPr lang="en-GB" b="1" dirty="0"/>
              <a:t> </a:t>
            </a:r>
            <a:r>
              <a:rPr lang="en-GB" b="1" dirty="0" err="1"/>
              <a:t>branitelja</a:t>
            </a:r>
            <a:r>
              <a:rPr lang="en-GB" b="1" dirty="0"/>
              <a:t> 2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                                    </a:t>
            </a:r>
            <a:r>
              <a:rPr lang="en-GB" b="1" dirty="0"/>
              <a:t>47000 Karlovac  </a:t>
            </a:r>
          </a:p>
        </p:txBody>
      </p:sp>
    </p:spTree>
    <p:extLst>
      <p:ext uri="{BB962C8B-B14F-4D97-AF65-F5344CB8AC3E}">
        <p14:creationId xmlns:p14="http://schemas.microsoft.com/office/powerpoint/2010/main" val="370108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B99764-D774-49CA-A592-1B71698C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67037"/>
            <a:ext cx="9603275" cy="511597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975D68-24B5-4954-BEFE-DAE9B9C9D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8463"/>
            <a:ext cx="9198186" cy="4282900"/>
          </a:xfrm>
        </p:spPr>
        <p:txBody>
          <a:bodyPr/>
          <a:lstStyle/>
          <a:p>
            <a:r>
              <a:rPr lang="hr-HR" b="1" dirty="0"/>
              <a:t>Predmet:</a:t>
            </a:r>
            <a:r>
              <a:rPr lang="hr-HR" dirty="0"/>
              <a:t> Potpora razvoju malih poljoprivrednih gospodarstava za nositelje projekata koji imaju sjedište/prebivalište na području LAG-a Vallis Colapis</a:t>
            </a:r>
          </a:p>
          <a:p>
            <a:r>
              <a:rPr lang="hr-HR" b="1" dirty="0"/>
              <a:t>Svrha</a:t>
            </a:r>
            <a:r>
              <a:rPr lang="hr-HR" dirty="0"/>
              <a:t>: Opstanak i razvoj malih poljoprivrednih gospodarstava temelji se na potrebi za restrukturiranjem i povećanjem dodane vrijednosti. Ova operacija pruža pomoć malim potencijalno održivim farmama koje su orijentirane na tržišnu proizvodnju u skladu sa zahtjevima koje postavlja tržište, ali im nedostaju glavni resursi. Na taj način će se pomoći takvim gospodarstvima u prijelazu na tržišno orijentiranu proizvodnju da postanu gospodarski održivi, što je preduvjet za postizanje konkurentnosti u poljoprivrednom sektoru.</a:t>
            </a:r>
          </a:p>
          <a:p>
            <a:r>
              <a:rPr lang="hr-HR" dirty="0"/>
              <a:t>Datum objave LAG Natječaja na mrežnim stranicama LAG-a: </a:t>
            </a:r>
            <a:r>
              <a:rPr lang="hr-HR" b="1" dirty="0"/>
              <a:t>13.10.2020. godine</a:t>
            </a:r>
          </a:p>
          <a:p>
            <a:r>
              <a:rPr lang="hr-HR" dirty="0"/>
              <a:t>Raspoloživa sredstva: </a:t>
            </a:r>
            <a:r>
              <a:rPr lang="hr-HR" b="1" dirty="0"/>
              <a:t>1.132.650,00 HRK </a:t>
            </a:r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686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7403FA-F8B4-4DA3-ABF2-0F3DE5ACD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Informacije vezane za LAG Natječaj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6DD116D-C210-4243-AC8D-B2D98A6CA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8" y="1853754"/>
            <a:ext cx="9931790" cy="3612591"/>
          </a:xfrm>
        </p:spPr>
        <p:txBody>
          <a:bodyPr>
            <a:normAutofit/>
          </a:bodyPr>
          <a:lstStyle/>
          <a:p>
            <a:r>
              <a:rPr lang="hr-HR" dirty="0"/>
              <a:t>Pitanja se mogu postavljati od 13.10. – 01.11.2020. godine, </a:t>
            </a:r>
            <a:r>
              <a:rPr lang="hr-HR" b="1" dirty="0"/>
              <a:t>isključivo</a:t>
            </a:r>
            <a:r>
              <a:rPr lang="hr-HR" dirty="0"/>
              <a:t> putem web forme Pitanja i odgovori na mrežnoj stranici </a:t>
            </a:r>
            <a:r>
              <a:rPr lang="hr-HR" dirty="0">
                <a:hlinkClick r:id="rId2"/>
              </a:rPr>
              <a:t>www.leader.vallis-colapis.hr/lag-natjecaji/pitanja-i-odgovori</a:t>
            </a:r>
            <a:endParaRPr lang="hr-HR" dirty="0"/>
          </a:p>
          <a:p>
            <a:r>
              <a:rPr lang="hr-HR" dirty="0"/>
              <a:t>S ciljem jednakog tretmana, odabrani LAG ne može davati prethodno mišljenje vezano uz prihvatljivost nositelja projekta, projekta ili određenih aktivnosti, stoga komunikacija </a:t>
            </a:r>
            <a:r>
              <a:rPr lang="hr-HR" b="1" dirty="0"/>
              <a:t>putem telefona nije službena</a:t>
            </a:r>
          </a:p>
          <a:p>
            <a:r>
              <a:rPr lang="hr-HR" dirty="0"/>
              <a:t>Tekst natječaja s pripadajućim obrascima i prilozima možete preuzeti na web stranicama LAG-a Vallis Colapis: </a:t>
            </a:r>
            <a:r>
              <a:rPr lang="hr-HR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http://leader.vallis-colapis.hr/</a:t>
            </a:r>
            <a:endParaRPr lang="hr-HR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542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B99764-D774-49CA-A592-1B71698C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11" y="1944432"/>
            <a:ext cx="9312812" cy="1820654"/>
          </a:xfrm>
        </p:spPr>
        <p:txBody>
          <a:bodyPr>
            <a:normAutofit fontScale="90000"/>
          </a:bodyPr>
          <a:lstStyle/>
          <a:p>
            <a:r>
              <a:rPr lang="en-GB" sz="1800" dirty="0" err="1">
                <a:solidFill>
                  <a:schemeClr val="tx1"/>
                </a:solidFill>
              </a:rPr>
              <a:t>Sjedište</a:t>
            </a:r>
            <a:r>
              <a:rPr lang="en-GB" sz="1800" dirty="0">
                <a:solidFill>
                  <a:schemeClr val="tx1"/>
                </a:solidFill>
              </a:rPr>
              <a:t>:         </a:t>
            </a:r>
            <a:r>
              <a:rPr lang="en-GB" sz="1800" dirty="0" err="1">
                <a:solidFill>
                  <a:schemeClr val="tx1"/>
                </a:solidFill>
              </a:rPr>
              <a:t>Kurilovac</a:t>
            </a:r>
            <a:r>
              <a:rPr lang="en-GB" sz="1800" dirty="0">
                <a:solidFill>
                  <a:schemeClr val="tx1"/>
                </a:solidFill>
              </a:rPr>
              <a:t> 1, 47280 Ozalj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                       tel. 047/731-400 (112 </a:t>
            </a:r>
            <a:r>
              <a:rPr lang="en-GB" sz="1800" dirty="0" err="1">
                <a:solidFill>
                  <a:schemeClr val="tx1"/>
                </a:solidFill>
              </a:rPr>
              <a:t>kućni</a:t>
            </a:r>
            <a:r>
              <a:rPr lang="en-GB" sz="1800" dirty="0">
                <a:solidFill>
                  <a:schemeClr val="tx1"/>
                </a:solidFill>
              </a:rPr>
              <a:t>)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                       e-mail: </a:t>
            </a:r>
            <a:r>
              <a:rPr lang="en-GB" sz="1800" dirty="0">
                <a:solidFill>
                  <a:schemeClr val="tx1"/>
                </a:solidFill>
                <a:hlinkClick r:id="rId2"/>
              </a:rPr>
              <a:t>lag@vallis-colapis.hr</a:t>
            </a:r>
            <a:br>
              <a:rPr lang="hr-HR" sz="1800" dirty="0">
                <a:solidFill>
                  <a:schemeClr val="tx1"/>
                </a:solidFill>
              </a:rPr>
            </a:b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 err="1">
                <a:solidFill>
                  <a:schemeClr val="tx1"/>
                </a:solidFill>
              </a:rPr>
              <a:t>Podružnica</a:t>
            </a:r>
            <a:r>
              <a:rPr lang="en-GB" sz="1800" dirty="0">
                <a:solidFill>
                  <a:schemeClr val="tx1"/>
                </a:solidFill>
              </a:rPr>
              <a:t>:   </a:t>
            </a:r>
            <a:r>
              <a:rPr lang="en-GB" sz="1800" dirty="0" err="1">
                <a:solidFill>
                  <a:schemeClr val="tx1"/>
                </a:solidFill>
              </a:rPr>
              <a:t>Trg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hrvatskih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branitelja</a:t>
            </a:r>
            <a:r>
              <a:rPr lang="en-GB" sz="1800" dirty="0">
                <a:solidFill>
                  <a:schemeClr val="tx1"/>
                </a:solidFill>
              </a:rPr>
              <a:t> 2, 47000 Karlovac 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                       tel. 047/842-834</a:t>
            </a:r>
            <a:br>
              <a:rPr lang="en-GB" sz="1800" dirty="0">
                <a:solidFill>
                  <a:schemeClr val="tx1"/>
                </a:solidFill>
              </a:rPr>
            </a:br>
            <a:r>
              <a:rPr lang="en-GB" sz="1800" dirty="0">
                <a:solidFill>
                  <a:schemeClr val="tx1"/>
                </a:solidFill>
              </a:rPr>
              <a:t>                       e-mail: </a:t>
            </a:r>
            <a:r>
              <a:rPr lang="en-GB" sz="1800" dirty="0">
                <a:solidFill>
                  <a:schemeClr val="tx1"/>
                </a:solidFill>
                <a:hlinkClick r:id="rId3"/>
              </a:rPr>
              <a:t>projekti@vallis-colapis.hr</a:t>
            </a:r>
            <a:br>
              <a:rPr lang="hr-HR" sz="1800" dirty="0">
                <a:solidFill>
                  <a:schemeClr val="tx1"/>
                </a:solidFill>
              </a:rPr>
            </a:br>
            <a:br>
              <a:rPr lang="en-GB" dirty="0"/>
            </a:br>
            <a:endParaRPr lang="en-GB" dirty="0"/>
          </a:p>
        </p:txBody>
      </p:sp>
      <p:pic>
        <p:nvPicPr>
          <p:cNvPr id="5" name="Slika 8">
            <a:extLst>
              <a:ext uri="{FF2B5EF4-FFF2-40B4-BE49-F238E27FC236}">
                <a16:creationId xmlns:a16="http://schemas.microsoft.com/office/drawing/2014/main" id="{4E39CF71-5FA6-4E82-8C20-B634CC077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817" y="229932"/>
            <a:ext cx="2667000" cy="1714500"/>
          </a:xfrm>
          <a:prstGeom prst="rect">
            <a:avLst/>
          </a:prstGeom>
        </p:spPr>
      </p:pic>
      <p:sp>
        <p:nvSpPr>
          <p:cNvPr id="6" name="Podnaslov 2">
            <a:extLst>
              <a:ext uri="{FF2B5EF4-FFF2-40B4-BE49-F238E27FC236}">
                <a16:creationId xmlns:a16="http://schemas.microsoft.com/office/drawing/2014/main" id="{D2D83F0C-CC29-42DE-A3A1-D37F9D57E1FA}"/>
              </a:ext>
            </a:extLst>
          </p:cNvPr>
          <p:cNvSpPr txBox="1">
            <a:spLocks/>
          </p:cNvSpPr>
          <p:nvPr/>
        </p:nvSpPr>
        <p:spPr>
          <a:xfrm>
            <a:off x="1250159" y="3947788"/>
            <a:ext cx="7921691" cy="6932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1300" dirty="0"/>
              <a:t>Ovaj projekt sufinanciran je sredstvima Europske unije, Europski poljoprivredni fond za ruralni razvoj, Podmjera 19.2. "Provedba operacija unutar CLLD strategije", Podmjera 19.3. "Priprema i provedba aktivnosti suradnje LAG-a" i Podmjera 19.4. "Tekući troškovi i animacija“ u okviru Mjere 19 „LEADER – CLLD“</a:t>
            </a:r>
            <a:endParaRPr lang="en-GB" sz="1300" dirty="0"/>
          </a:p>
          <a:p>
            <a:endParaRPr lang="en-GB" dirty="0"/>
          </a:p>
        </p:txBody>
      </p:sp>
      <p:pic>
        <p:nvPicPr>
          <p:cNvPr id="8" name="Picture 10" descr="https://upload.wikimedia.org/wikipedia/commons/thumb/1/1b/Flag_of_Croatia.svg/300px-Flag_of_Croatia.svg.png">
            <a:extLst>
              <a:ext uri="{FF2B5EF4-FFF2-40B4-BE49-F238E27FC236}">
                <a16:creationId xmlns:a16="http://schemas.microsoft.com/office/drawing/2014/main" id="{CACA3662-3F0D-469C-984B-7A13C5717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818" y="4862954"/>
            <a:ext cx="2026384" cy="1020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:\Users\Studentski zbor\Downloads\logo - leader.jpg">
            <a:extLst>
              <a:ext uri="{FF2B5EF4-FFF2-40B4-BE49-F238E27FC236}">
                <a16:creationId xmlns:a16="http://schemas.microsoft.com/office/drawing/2014/main" id="{9180B2C4-723C-4A20-B037-1342B10A8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799" y="4823784"/>
            <a:ext cx="1129005" cy="1059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EB1D52A4-F566-4606-A201-6452FCC2B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84" y="4902124"/>
            <a:ext cx="1850733" cy="102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ravokutnik 4">
            <a:extLst>
              <a:ext uri="{FF2B5EF4-FFF2-40B4-BE49-F238E27FC236}">
                <a16:creationId xmlns:a16="http://schemas.microsoft.com/office/drawing/2014/main" id="{7240192C-6B9F-4988-9494-B003BF97218C}"/>
              </a:ext>
            </a:extLst>
          </p:cNvPr>
          <p:cNvSpPr/>
          <p:nvPr/>
        </p:nvSpPr>
        <p:spPr>
          <a:xfrm>
            <a:off x="2907213" y="6105006"/>
            <a:ext cx="5287183" cy="566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5565" marR="50165">
              <a:lnSpc>
                <a:spcPts val="1260"/>
              </a:lnSpc>
              <a:spcAft>
                <a:spcPts val="0"/>
              </a:spcAft>
            </a:pPr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Programa ruralnog razvoja Republike Hrvatske za razdoblje 2014. – 2020.</a:t>
            </a:r>
            <a:endParaRPr lang="en-GB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Udio sufinanciranja 90%EU, 10%RH</a:t>
            </a:r>
            <a:b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hr-HR" sz="1000" dirty="0">
                <a:latin typeface="Times New Roman" panose="02020603050405020304" pitchFamily="18" charset="0"/>
                <a:ea typeface="Calibri" panose="020F0502020204030204" pitchFamily="34" charset="0"/>
              </a:rPr>
              <a:t>Europski poljoprivredni fond za ruralni razvoj: Europa ulaže u ruralna područja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79322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B99764-D774-49CA-A592-1B71698C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11" y="867037"/>
            <a:ext cx="10449943" cy="849221"/>
          </a:xfrm>
        </p:spPr>
        <p:txBody>
          <a:bodyPr/>
          <a:lstStyle/>
          <a:p>
            <a:r>
              <a:rPr lang="hr-HR" b="1" dirty="0"/>
              <a:t>Iznos javne potpore </a:t>
            </a:r>
            <a:endParaRPr lang="en-GB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975D68-24B5-4954-BEFE-DAE9B9C9D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1913205"/>
            <a:ext cx="9453490" cy="412815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Visina</a:t>
            </a:r>
            <a:r>
              <a:rPr lang="en-GB" dirty="0"/>
              <a:t> </a:t>
            </a:r>
            <a:r>
              <a:rPr lang="en-GB" dirty="0" err="1"/>
              <a:t>javne</a:t>
            </a:r>
            <a:r>
              <a:rPr lang="en-GB" dirty="0"/>
              <a:t> </a:t>
            </a:r>
            <a:r>
              <a:rPr lang="en-GB" dirty="0" err="1"/>
              <a:t>potpore</a:t>
            </a:r>
            <a:r>
              <a:rPr lang="en-GB" dirty="0"/>
              <a:t> po </a:t>
            </a:r>
            <a:r>
              <a:rPr lang="en-GB" dirty="0" err="1"/>
              <a:t>projektu</a:t>
            </a:r>
            <a:r>
              <a:rPr lang="en-GB" dirty="0"/>
              <a:t> </a:t>
            </a:r>
            <a:r>
              <a:rPr lang="en-GB" dirty="0" err="1"/>
              <a:t>iznosi</a:t>
            </a:r>
            <a:r>
              <a:rPr lang="en-GB" dirty="0"/>
              <a:t> </a:t>
            </a:r>
            <a:r>
              <a:rPr lang="en-GB" b="1" dirty="0"/>
              <a:t>113.265,00 HRK </a:t>
            </a:r>
            <a:r>
              <a:rPr lang="en-GB" dirty="0" err="1"/>
              <a:t>koliko</a:t>
            </a:r>
            <a:r>
              <a:rPr lang="en-GB" dirty="0"/>
              <a:t> mora </a:t>
            </a:r>
            <a:r>
              <a:rPr lang="en-GB" dirty="0" err="1"/>
              <a:t>biti</a:t>
            </a:r>
            <a:r>
              <a:rPr lang="en-GB" dirty="0"/>
              <a:t> </a:t>
            </a:r>
            <a:r>
              <a:rPr lang="en-GB" dirty="0" err="1"/>
              <a:t>minimalna</a:t>
            </a:r>
            <a:r>
              <a:rPr lang="en-GB" dirty="0"/>
              <a:t> </a:t>
            </a:r>
            <a:r>
              <a:rPr lang="en-GB" dirty="0" err="1"/>
              <a:t>vrijednost</a:t>
            </a:r>
            <a:r>
              <a:rPr lang="en-GB" dirty="0"/>
              <a:t> </a:t>
            </a:r>
            <a:r>
              <a:rPr lang="en-GB" dirty="0" err="1"/>
              <a:t>prihvatljivih</a:t>
            </a:r>
            <a:r>
              <a:rPr lang="en-GB" dirty="0"/>
              <a:t> </a:t>
            </a:r>
            <a:r>
              <a:rPr lang="en-GB" dirty="0" err="1"/>
              <a:t>aktivnosti</a:t>
            </a:r>
            <a:r>
              <a:rPr lang="en-GB" dirty="0"/>
              <a:t> </a:t>
            </a:r>
            <a:r>
              <a:rPr lang="en-GB" dirty="0" err="1"/>
              <a:t>navedenih</a:t>
            </a:r>
            <a:r>
              <a:rPr lang="en-GB" dirty="0"/>
              <a:t> u </a:t>
            </a:r>
            <a:r>
              <a:rPr lang="en-GB" dirty="0" err="1"/>
              <a:t>poslovnom</a:t>
            </a:r>
            <a:r>
              <a:rPr lang="en-GB" dirty="0"/>
              <a:t> </a:t>
            </a:r>
            <a:r>
              <a:rPr lang="en-GB" dirty="0" err="1"/>
              <a:t>planu</a:t>
            </a:r>
            <a:r>
              <a:rPr lang="en-GB" dirty="0"/>
              <a:t>.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Isplata</a:t>
            </a:r>
            <a:r>
              <a:rPr lang="en-GB" dirty="0"/>
              <a:t> </a:t>
            </a:r>
            <a:r>
              <a:rPr lang="en-GB" dirty="0" err="1"/>
              <a:t>javne</a:t>
            </a:r>
            <a:r>
              <a:rPr lang="en-GB" dirty="0"/>
              <a:t> </a:t>
            </a:r>
            <a:r>
              <a:rPr lang="en-GB" dirty="0" err="1"/>
              <a:t>potpore</a:t>
            </a:r>
            <a:r>
              <a:rPr lang="en-GB" dirty="0"/>
              <a:t> se </a:t>
            </a:r>
            <a:r>
              <a:rPr lang="en-GB" dirty="0" err="1"/>
              <a:t>vrši</a:t>
            </a:r>
            <a:r>
              <a:rPr lang="en-GB" dirty="0"/>
              <a:t> u </a:t>
            </a:r>
            <a:r>
              <a:rPr lang="en-GB" dirty="0" err="1"/>
              <a:t>dvije</a:t>
            </a:r>
            <a:r>
              <a:rPr lang="en-GB" dirty="0"/>
              <a:t> rate u </a:t>
            </a:r>
            <a:r>
              <a:rPr lang="en-GB" dirty="0" err="1"/>
              <a:t>razdoblju</a:t>
            </a:r>
            <a:r>
              <a:rPr lang="en-GB" dirty="0"/>
              <a:t> od </a:t>
            </a:r>
            <a:r>
              <a:rPr lang="en-GB" dirty="0" err="1"/>
              <a:t>najviše</a:t>
            </a:r>
            <a:r>
              <a:rPr lang="en-GB" dirty="0"/>
              <a:t> 3 </a:t>
            </a:r>
            <a:r>
              <a:rPr lang="en-GB" dirty="0" err="1"/>
              <a:t>godine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slijedi</a:t>
            </a:r>
            <a:r>
              <a:rPr lang="en-GB" dirty="0"/>
              <a:t>: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1. rata </a:t>
            </a:r>
            <a:r>
              <a:rPr lang="hr-HR" dirty="0"/>
              <a:t>- u iznosu od 50% ukupno odobrene javne potpore nakon donošenja Odluke o dodjeli sredstava od strane Agencije za plaćanja u poljoprivredi, ribarstvu i ruralnom razvoju,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2. rata (konačna isplata</a:t>
            </a:r>
            <a:r>
              <a:rPr lang="hr-HR" dirty="0"/>
              <a:t>) - uslijediti će nakon završetka provedbe prihvatljivih aktivnosti iz poslovnog plana.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28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B99764-D774-49CA-A592-1B71698C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867037"/>
            <a:ext cx="10377520" cy="1049235"/>
          </a:xfrm>
        </p:spPr>
        <p:txBody>
          <a:bodyPr/>
          <a:lstStyle/>
          <a:p>
            <a:r>
              <a:rPr lang="hr-HR" b="1" dirty="0"/>
              <a:t>Obuhvat LAG područja:</a:t>
            </a:r>
            <a:endParaRPr lang="en-GB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975D68-24B5-4954-BEFE-DAE9B9C9D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Općine: Draganić, </a:t>
            </a:r>
            <a:r>
              <a:rPr lang="hr-HR" dirty="0" err="1"/>
              <a:t>Kamanje</a:t>
            </a:r>
            <a:r>
              <a:rPr lang="hr-HR" dirty="0"/>
              <a:t>, Krašić, Kravarsko, Lasinja, </a:t>
            </a:r>
            <a:r>
              <a:rPr lang="hr-HR" dirty="0" err="1"/>
              <a:t>Netretić</a:t>
            </a:r>
            <a:r>
              <a:rPr lang="hr-HR" dirty="0"/>
              <a:t>, Pisarovina, Pokupsko, Ribnik, </a:t>
            </a:r>
            <a:r>
              <a:rPr lang="hr-HR" dirty="0" err="1"/>
              <a:t>Žakanje</a:t>
            </a:r>
            <a:r>
              <a:rPr lang="hr-HR" dirty="0"/>
              <a:t>, Žumberak</a:t>
            </a:r>
          </a:p>
          <a:p>
            <a:r>
              <a:rPr lang="hr-HR" dirty="0"/>
              <a:t>Gradovi: Duga Resa, Karlovac i Ozalj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95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76D8A2-D618-4BA1-BBDE-AC2A449D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Prihvatljivost nositelja projekta </a:t>
            </a:r>
            <a:endParaRPr lang="en-GB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89DEEFF-1516-45E1-8FC2-D254202EA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3718"/>
            <a:ext cx="8916832" cy="4644682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sym typeface="Wingdings" panose="05000000000000000000" pitchFamily="2" charset="2"/>
              </a:rPr>
              <a:t>upisan u Upisnik poljoprivrednika/Upisnik obiteljskih poljoprivrednih gospodarstava, ekonomske veličine iskazane u ukupnom standardnom ekonomskom rezultatu poljoprivrednog gospodarstva </a:t>
            </a:r>
            <a:r>
              <a:rPr lang="hr-HR" b="1" dirty="0">
                <a:sym typeface="Wingdings" panose="05000000000000000000" pitchFamily="2" charset="2"/>
              </a:rPr>
              <a:t>od 2.000 eura do 7.999 eura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b="1" dirty="0">
                <a:sym typeface="Wingdings" panose="05000000000000000000" pitchFamily="2" charset="2"/>
              </a:rPr>
              <a:t>mikro ili malo poduzeće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sym typeface="Wingdings" panose="05000000000000000000" pitchFamily="2" charset="2"/>
              </a:rPr>
              <a:t>jedan od sljedećih organizacijskih oblika registriranih za poljoprivrednu djelatnost:</a:t>
            </a:r>
          </a:p>
          <a:p>
            <a:pPr marL="0" indent="0" algn="just">
              <a:buNone/>
            </a:pPr>
            <a:r>
              <a:rPr lang="hr-HR" dirty="0">
                <a:sym typeface="Wingdings" panose="05000000000000000000" pitchFamily="2" charset="2"/>
              </a:rPr>
              <a:t>      a)	obiteljsko poljoprivredno gospodarstvo (OPG)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   b)  samoopskrbno poljoprivredno gospodarstvo (SOPG)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   c) obrt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   d) trgovačko društvo (isključujući trgovačka društva čiji su osnivači i vlasnici javnopravna tijela)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   e) zadruga.</a:t>
            </a:r>
          </a:p>
          <a:p>
            <a:pPr marL="0" indent="0" algn="just">
              <a:buNone/>
            </a:pPr>
            <a:r>
              <a:rPr lang="en-GB" dirty="0"/>
              <a:t>Nositelju </a:t>
            </a:r>
            <a:r>
              <a:rPr lang="en-GB" dirty="0" err="1"/>
              <a:t>projekta</a:t>
            </a:r>
            <a:r>
              <a:rPr lang="en-GB" dirty="0"/>
              <a:t> za tip </a:t>
            </a:r>
            <a:r>
              <a:rPr lang="en-GB" dirty="0" err="1"/>
              <a:t>operacije</a:t>
            </a:r>
            <a:r>
              <a:rPr lang="en-GB" dirty="0"/>
              <a:t> 1.1.3. „</a:t>
            </a:r>
            <a:r>
              <a:rPr lang="en-GB" dirty="0" err="1"/>
              <a:t>Potpora</a:t>
            </a:r>
            <a:r>
              <a:rPr lang="en-GB" dirty="0"/>
              <a:t> </a:t>
            </a:r>
            <a:r>
              <a:rPr lang="en-GB" dirty="0" err="1"/>
              <a:t>razvoju</a:t>
            </a:r>
            <a:r>
              <a:rPr lang="en-GB" dirty="0"/>
              <a:t> </a:t>
            </a:r>
            <a:r>
              <a:rPr lang="en-GB" dirty="0" err="1"/>
              <a:t>malih</a:t>
            </a:r>
            <a:r>
              <a:rPr lang="en-GB" dirty="0"/>
              <a:t> </a:t>
            </a:r>
            <a:r>
              <a:rPr lang="en-GB" dirty="0" err="1"/>
              <a:t>poljoprivrednih</a:t>
            </a:r>
            <a:r>
              <a:rPr lang="en-GB" dirty="0"/>
              <a:t> </a:t>
            </a:r>
            <a:r>
              <a:rPr lang="en-GB" dirty="0" err="1"/>
              <a:t>gospodarstava</a:t>
            </a:r>
            <a:r>
              <a:rPr lang="en-GB" dirty="0"/>
              <a:t>“ koji je </a:t>
            </a:r>
            <a:r>
              <a:rPr lang="en-GB" dirty="0" err="1"/>
              <a:t>sukladan</a:t>
            </a:r>
            <a:r>
              <a:rPr lang="en-GB" dirty="0"/>
              <a:t> </a:t>
            </a:r>
            <a:r>
              <a:rPr lang="en-GB" dirty="0" err="1"/>
              <a:t>tipu</a:t>
            </a:r>
            <a:r>
              <a:rPr lang="en-GB" dirty="0"/>
              <a:t> </a:t>
            </a:r>
            <a:r>
              <a:rPr lang="en-GB" dirty="0" err="1"/>
              <a:t>operacije</a:t>
            </a:r>
            <a:r>
              <a:rPr lang="en-GB" dirty="0"/>
              <a:t> „6.3.1.“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se </a:t>
            </a:r>
            <a:r>
              <a:rPr lang="en-GB" dirty="0" err="1"/>
              <a:t>dodijeliti</a:t>
            </a:r>
            <a:r>
              <a:rPr lang="en-GB" dirty="0"/>
              <a:t> </a:t>
            </a:r>
            <a:r>
              <a:rPr lang="en-GB" dirty="0" err="1"/>
              <a:t>javna</a:t>
            </a:r>
            <a:r>
              <a:rPr lang="en-GB" dirty="0"/>
              <a:t> </a:t>
            </a:r>
            <a:r>
              <a:rPr lang="en-GB" dirty="0" err="1"/>
              <a:t>potpora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</a:t>
            </a:r>
            <a:r>
              <a:rPr lang="en-GB" dirty="0" err="1"/>
              <a:t>jednom</a:t>
            </a:r>
            <a:r>
              <a:rPr lang="en-GB" dirty="0"/>
              <a:t> u </a:t>
            </a:r>
            <a:r>
              <a:rPr lang="en-GB" dirty="0" err="1"/>
              <a:t>cijelom</a:t>
            </a:r>
            <a:r>
              <a:rPr lang="en-GB" dirty="0"/>
              <a:t> </a:t>
            </a:r>
            <a:r>
              <a:rPr lang="en-GB" dirty="0" err="1"/>
              <a:t>vremenu</a:t>
            </a:r>
            <a:r>
              <a:rPr lang="en-GB" dirty="0"/>
              <a:t> </a:t>
            </a:r>
            <a:r>
              <a:rPr lang="en-GB" dirty="0" err="1"/>
              <a:t>trajanja</a:t>
            </a:r>
            <a:r>
              <a:rPr lang="en-GB" dirty="0"/>
              <a:t> </a:t>
            </a:r>
            <a:r>
              <a:rPr lang="en-GB" dirty="0" err="1"/>
              <a:t>Programa</a:t>
            </a:r>
            <a:r>
              <a:rPr lang="en-GB" dirty="0"/>
              <a:t>, </a:t>
            </a:r>
            <a:r>
              <a:rPr lang="en-GB" dirty="0" err="1"/>
              <a:t>bilo</a:t>
            </a:r>
            <a:r>
              <a:rPr lang="en-GB" dirty="0"/>
              <a:t> po </a:t>
            </a:r>
            <a:r>
              <a:rPr lang="en-GB" dirty="0" err="1"/>
              <a:t>osnovi</a:t>
            </a:r>
            <a:r>
              <a:rPr lang="en-GB" dirty="0"/>
              <a:t> </a:t>
            </a:r>
            <a:r>
              <a:rPr lang="en-GB" dirty="0" err="1"/>
              <a:t>ovog</a:t>
            </a:r>
            <a:r>
              <a:rPr lang="en-GB" dirty="0"/>
              <a:t> </a:t>
            </a:r>
            <a:r>
              <a:rPr lang="en-GB" dirty="0" err="1"/>
              <a:t>Natječaja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nacionalnog</a:t>
            </a:r>
            <a:r>
              <a:rPr lang="en-GB" dirty="0"/>
              <a:t> </a:t>
            </a:r>
            <a:r>
              <a:rPr lang="en-GB" dirty="0" err="1"/>
              <a:t>natječaja</a:t>
            </a:r>
            <a:r>
              <a:rPr lang="en-GB" dirty="0"/>
              <a:t> za 6.3.1. </a:t>
            </a:r>
            <a:endParaRPr lang="hr-HR" dirty="0"/>
          </a:p>
          <a:p>
            <a:pPr marL="0" indent="0" algn="just">
              <a:buNone/>
            </a:pPr>
            <a:r>
              <a:rPr lang="en-GB" dirty="0" err="1"/>
              <a:t>Nositelji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u </a:t>
            </a:r>
            <a:r>
              <a:rPr lang="en-GB" dirty="0" err="1"/>
              <a:t>postupku</a:t>
            </a:r>
            <a:r>
              <a:rPr lang="en-GB" dirty="0"/>
              <a:t> </a:t>
            </a:r>
            <a:r>
              <a:rPr lang="en-GB" dirty="0" err="1"/>
              <a:t>dodjele</a:t>
            </a:r>
            <a:r>
              <a:rPr lang="en-GB" dirty="0"/>
              <a:t> </a:t>
            </a:r>
            <a:r>
              <a:rPr lang="en-GB" dirty="0" err="1"/>
              <a:t>sredstava</a:t>
            </a:r>
            <a:r>
              <a:rPr lang="en-GB" dirty="0"/>
              <a:t> u </a:t>
            </a:r>
            <a:r>
              <a:rPr lang="en-GB" dirty="0" err="1"/>
              <a:t>sklopu</a:t>
            </a:r>
            <a:r>
              <a:rPr lang="en-GB" dirty="0"/>
              <a:t> </a:t>
            </a:r>
            <a:r>
              <a:rPr lang="en-GB" dirty="0" err="1"/>
              <a:t>nacionalnog</a:t>
            </a:r>
            <a:r>
              <a:rPr lang="en-GB" dirty="0"/>
              <a:t> </a:t>
            </a:r>
            <a:r>
              <a:rPr lang="en-GB" dirty="0" err="1"/>
              <a:t>natječaja</a:t>
            </a:r>
            <a:r>
              <a:rPr lang="en-GB" dirty="0"/>
              <a:t> za tip </a:t>
            </a:r>
            <a:r>
              <a:rPr lang="en-GB" dirty="0" err="1"/>
              <a:t>operacije</a:t>
            </a:r>
            <a:r>
              <a:rPr lang="en-GB" dirty="0"/>
              <a:t> 6.3.1. </a:t>
            </a:r>
            <a:r>
              <a:rPr lang="en-GB" b="1" dirty="0"/>
              <a:t>ne </a:t>
            </a:r>
            <a:r>
              <a:rPr lang="en-GB" b="1" dirty="0" err="1"/>
              <a:t>mogu</a:t>
            </a:r>
            <a:r>
              <a:rPr lang="en-GB" b="1" dirty="0"/>
              <a:t> </a:t>
            </a:r>
            <a:r>
              <a:rPr lang="en-GB" b="1" dirty="0" err="1"/>
              <a:t>istovremeno</a:t>
            </a:r>
            <a:r>
              <a:rPr lang="en-GB" b="1" dirty="0"/>
              <a:t> </a:t>
            </a:r>
            <a:r>
              <a:rPr lang="en-GB" b="1" dirty="0" err="1"/>
              <a:t>biti</a:t>
            </a:r>
            <a:r>
              <a:rPr lang="en-GB" b="1" dirty="0"/>
              <a:t> u </a:t>
            </a:r>
            <a:r>
              <a:rPr lang="en-GB" b="1" dirty="0" err="1"/>
              <a:t>postupku</a:t>
            </a:r>
            <a:r>
              <a:rPr lang="en-GB" b="1" dirty="0"/>
              <a:t> </a:t>
            </a:r>
            <a:r>
              <a:rPr lang="en-GB" b="1" dirty="0" err="1"/>
              <a:t>odabira</a:t>
            </a:r>
            <a:r>
              <a:rPr lang="en-GB" b="1" dirty="0"/>
              <a:t> </a:t>
            </a:r>
            <a:r>
              <a:rPr lang="en-GB" b="1" dirty="0" err="1"/>
              <a:t>projekata</a:t>
            </a:r>
            <a:r>
              <a:rPr lang="en-GB" b="1" dirty="0"/>
              <a:t> </a:t>
            </a:r>
            <a:r>
              <a:rPr lang="en-GB" b="1" dirty="0" err="1"/>
              <a:t>temeljem</a:t>
            </a:r>
            <a:r>
              <a:rPr lang="en-GB" b="1" dirty="0"/>
              <a:t> </a:t>
            </a:r>
            <a:r>
              <a:rPr lang="en-GB" b="1" dirty="0" err="1"/>
              <a:t>ovog</a:t>
            </a:r>
            <a:r>
              <a:rPr lang="en-GB" b="1" dirty="0"/>
              <a:t> </a:t>
            </a:r>
            <a:r>
              <a:rPr lang="en-GB" b="1" dirty="0" err="1"/>
              <a:t>Natječaja</a:t>
            </a:r>
            <a:r>
              <a:rPr lang="en-GB" b="1" dirty="0"/>
              <a:t>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2EBEFC9-0C0E-4121-941D-62F455FFBF16}"/>
              </a:ext>
            </a:extLst>
          </p:cNvPr>
          <p:cNvSpPr/>
          <p:nvPr/>
        </p:nvSpPr>
        <p:spPr>
          <a:xfrm>
            <a:off x="387125" y="4704399"/>
            <a:ext cx="225083" cy="22132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50843AE-CCB2-4C54-82E5-DBBB4BD7F8B0}"/>
              </a:ext>
            </a:extLst>
          </p:cNvPr>
          <p:cNvSpPr/>
          <p:nvPr/>
        </p:nvSpPr>
        <p:spPr>
          <a:xfrm>
            <a:off x="415261" y="5436222"/>
            <a:ext cx="225083" cy="22132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11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7F78-C85B-4A3D-B5F5-78145B9B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05" y="609600"/>
            <a:ext cx="8753497" cy="726831"/>
          </a:xfrm>
        </p:spPr>
        <p:txBody>
          <a:bodyPr>
            <a:normAutofit fontScale="90000"/>
          </a:bodyPr>
          <a:lstStyle/>
          <a:p>
            <a:r>
              <a:rPr lang="hr-HR" sz="4000" b="1" dirty="0"/>
              <a:t>Prihvatljivost projekta</a:t>
            </a:r>
            <a:br>
              <a:rPr lang="hr-HR" b="1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14694-7B2B-4BBA-AF95-6C54B7B59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6" y="1336432"/>
            <a:ext cx="10747717" cy="49119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/>
              <a:t>Projekt mora udovoljavati sljedećim uvjetima: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biti usklađen s ciljevima i zadacima navedenim u LRS;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rezultati projekta moraju biti financijski održivi;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projekt se mora provoditi na području LAG obuhvata;</a:t>
            </a:r>
          </a:p>
          <a:p>
            <a:pPr marL="0" indent="0">
              <a:buNone/>
            </a:pPr>
            <a:r>
              <a:rPr lang="hr-HR" dirty="0"/>
              <a:t>      I.	ULAGANJE U POKRETNU OPREMU – kao lokacija ulaganja se smatra </a:t>
            </a:r>
            <a:r>
              <a:rPr lang="hr-HR" u="sng" dirty="0"/>
              <a:t>katastarska čestica </a:t>
            </a:r>
            <a:r>
              <a:rPr lang="hr-HR" dirty="0"/>
              <a:t>na kojoj  </a:t>
            </a:r>
          </a:p>
          <a:p>
            <a:pPr marL="0" indent="0">
              <a:buNone/>
            </a:pPr>
            <a:r>
              <a:rPr lang="hr-HR" dirty="0"/>
              <a:t>                                                             će se </a:t>
            </a:r>
            <a:r>
              <a:rPr lang="hr-HR" u="sng" dirty="0"/>
              <a:t>oprema trajno nalaziti</a:t>
            </a:r>
            <a:r>
              <a:rPr lang="hr-HR" dirty="0"/>
              <a:t> i koja mora biti na području LAG obuhvata</a:t>
            </a:r>
          </a:p>
          <a:p>
            <a:pPr marL="0" indent="0">
              <a:buNone/>
            </a:pPr>
            <a:r>
              <a:rPr lang="hr-HR" dirty="0"/>
              <a:t>      II.	ULAGANJE U NEPOKRETNU OPREMU I/ILI GRAĐENJE I/ILI RESTRUKTUIRANJE TRAJNOG NASADA – kao  </a:t>
            </a:r>
          </a:p>
          <a:p>
            <a:pPr marL="0" indent="0">
              <a:buNone/>
            </a:pPr>
            <a:r>
              <a:rPr lang="hr-HR" dirty="0"/>
              <a:t>                               lokacija ulaganja se smatraju </a:t>
            </a:r>
            <a:r>
              <a:rPr lang="hr-HR" u="sng" dirty="0"/>
              <a:t>katastarske čestice na kojoj se ulaganje provodi </a:t>
            </a:r>
            <a:r>
              <a:rPr lang="hr-HR" dirty="0"/>
              <a:t>i koje moraju     </a:t>
            </a:r>
          </a:p>
          <a:p>
            <a:pPr marL="0" indent="0">
              <a:buNone/>
            </a:pPr>
            <a:r>
              <a:rPr lang="hr-HR" dirty="0"/>
              <a:t>                               biti na  području LAG obuhvata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nositelj projekta u poslovnom planu obavezno mora definirati ciljeve, koje je dužan ostvariti u okviru najmanje jedne od aktivnosti iz točke 3.2. ovog Natječaja, a koje se moraju odnositi na:</a:t>
            </a:r>
          </a:p>
          <a:p>
            <a:pPr marL="0" indent="0">
              <a:buNone/>
            </a:pPr>
            <a:r>
              <a:rPr lang="hr-HR" dirty="0"/>
              <a:t>       a)	</a:t>
            </a:r>
            <a:r>
              <a:rPr lang="hr-HR" b="1" dirty="0"/>
              <a:t>modernizaciju i/ili unapređenje procesa rada i poslovanja i/ili</a:t>
            </a:r>
          </a:p>
          <a:p>
            <a:pPr marL="0" indent="0">
              <a:buNone/>
            </a:pPr>
            <a:r>
              <a:rPr lang="hr-HR" b="1" dirty="0"/>
              <a:t>       </a:t>
            </a:r>
            <a:r>
              <a:rPr lang="hr-HR" dirty="0"/>
              <a:t>b)</a:t>
            </a:r>
            <a:r>
              <a:rPr lang="hr-HR" b="1" dirty="0"/>
              <a:t>	povećanje proizvodnog kapaciteta iskazanom kroz povećanje ukupnog standardnog ekonomskog rezultata.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provedba projektnih aktivnosti </a:t>
            </a:r>
            <a:r>
              <a:rPr lang="hr-HR" u="sng" dirty="0"/>
              <a:t>ne smije započeti prije podnošenja prijave projekta</a:t>
            </a:r>
            <a:r>
              <a:rPr lang="hr-HR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projektne aktivnosti moraju se  provoditi u svrhu obavljanja poljoprivredne proizvodnje i/ili prerade proizvoda iz priloga 2. ovog Natječaja osim proizvoda ribarstva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718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5CD9-B4D1-4FE7-8C7E-3386B3EB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423" y="609600"/>
            <a:ext cx="8978579" cy="1320800"/>
          </a:xfrm>
        </p:spPr>
        <p:txBody>
          <a:bodyPr/>
          <a:lstStyle/>
          <a:p>
            <a:r>
              <a:rPr lang="hr-HR" b="1" dirty="0"/>
              <a:t>Prihvatljive aktivnosti</a:t>
            </a:r>
            <a:br>
              <a:rPr lang="hr-HR" b="1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423C-0CD9-470B-A83B-C2D44569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519311"/>
            <a:ext cx="10114670" cy="4234375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hr-HR" dirty="0"/>
              <a:t>1.	kupnja domaćih životinja, višegodišnjeg bilja, sjemena i sadnog materijala  </a:t>
            </a:r>
          </a:p>
          <a:p>
            <a:pPr marL="0" lvl="0" indent="0">
              <a:buNone/>
            </a:pPr>
            <a:r>
              <a:rPr lang="hr-HR" dirty="0"/>
              <a:t>2.	kupnja, građenje i/ili opremanje zatvorenih/zaštićenih prostora i objekata te ostalih gospodraskih objekata uključujući vanjsku i unutarnju infrastrukturu u sklopu poljoprivrednog gospodarstva u svrhu obavljanja poljoprivredne proizvodnje i/ili prerade  proizvoda iz priloga 2. ovog Natječaja osim proizvoda ribarstva</a:t>
            </a:r>
          </a:p>
          <a:p>
            <a:pPr marL="0" lvl="0" indent="0">
              <a:buNone/>
            </a:pPr>
            <a:r>
              <a:rPr lang="hr-HR" dirty="0"/>
              <a:t>3.	kupnja ili zakup poljoprivrednog zemljišta </a:t>
            </a:r>
          </a:p>
          <a:p>
            <a:pPr marL="0" lvl="0" indent="0">
              <a:buNone/>
            </a:pPr>
            <a:r>
              <a:rPr lang="hr-HR" dirty="0"/>
              <a:t>4.	kupnju poljoprivredne mehanizacije, strojeva i opreme (nova i rabljena)</a:t>
            </a:r>
          </a:p>
          <a:p>
            <a:pPr marL="0" lvl="0" indent="0">
              <a:buNone/>
            </a:pPr>
            <a:r>
              <a:rPr lang="hr-HR" dirty="0"/>
              <a:t>5.	podizanje novih i/ili restrukturiranje postojećih višegodišnjih nasada</a:t>
            </a:r>
          </a:p>
          <a:p>
            <a:pPr marL="0" lvl="0" indent="0">
              <a:buNone/>
            </a:pPr>
            <a:r>
              <a:rPr lang="hr-HR" dirty="0"/>
              <a:t>6.	uređenje i poboljšanje kvalitete poljoprivrednog zemljišta u svrhu poljoprivredne proizvodnje</a:t>
            </a:r>
          </a:p>
          <a:p>
            <a:pPr marL="0" lvl="0" indent="0">
              <a:buNone/>
            </a:pPr>
            <a:r>
              <a:rPr lang="hr-HR" dirty="0"/>
              <a:t>7.	građenje i/ili opremanje objekata za prodaju i prezentaciju vlastitih poljoprivrednih proizvoda uključujući i troškove promidžbe vlastitih poljoprivrednih proizvoda</a:t>
            </a:r>
          </a:p>
          <a:p>
            <a:pPr marL="0" lvl="0" indent="0">
              <a:buNone/>
            </a:pPr>
            <a:r>
              <a:rPr lang="hr-HR" dirty="0"/>
              <a:t>8.	stjecanje potrebnih stručnih znanja i sposobnosti za obavljanje poljoprivredne proizvodnje i prerade proizvoda iz Priloga 2. ovog Natječaja osim proizvoda ribarstva</a:t>
            </a:r>
          </a:p>
          <a:p>
            <a:pPr marL="0" lvl="0" indent="0">
              <a:buNone/>
            </a:pPr>
            <a:r>
              <a:rPr lang="hr-HR" dirty="0"/>
              <a:t>9.	operativno poslovanje poljoprivrednog gospodarstva.</a:t>
            </a:r>
          </a:p>
          <a:p>
            <a:pPr lvl="0"/>
            <a:endParaRPr lang="hr-H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3BE85-3461-4FF7-AB40-15FE4DADDA28}"/>
              </a:ext>
            </a:extLst>
          </p:cNvPr>
          <p:cNvSpPr txBox="1"/>
          <p:nvPr/>
        </p:nvSpPr>
        <p:spPr>
          <a:xfrm>
            <a:off x="506437" y="5689937"/>
            <a:ext cx="91299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400" dirty="0">
                <a:solidFill>
                  <a:srgbClr val="FF0000"/>
                </a:solidFill>
                <a:latin typeface="+mj-lt"/>
              </a:rPr>
              <a:t>NAPOMENA: </a:t>
            </a:r>
            <a:r>
              <a:rPr lang="hr-HR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Prihvatljive aktivnosti iz točke 8. i 9. ne mogu se prikazati kao jedine aktivnosti prikazane u poslovnom planu.</a:t>
            </a:r>
          </a:p>
          <a:p>
            <a:r>
              <a:rPr lang="hr-HR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PDV je prihvatljiv ukoliko nositelj projekta nije u sustavu PDV-a.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536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5CD9-B4D1-4FE7-8C7E-3386B3EB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Neprihvatljive aktivnosti</a:t>
            </a:r>
            <a:br>
              <a:rPr lang="hr-HR" b="1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423C-0CD9-470B-A83B-C2D44569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519311"/>
            <a:ext cx="10114670" cy="455793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hr-HR" dirty="0"/>
              <a:t>1.	Nabava repromaterijala (npr. mineralna gnojiva, zaštitna sredstva, kompost), osim kod podizanja  </a:t>
            </a:r>
          </a:p>
          <a:p>
            <a:pPr marL="0" lvl="0" indent="0">
              <a:buNone/>
            </a:pPr>
            <a:r>
              <a:rPr lang="hr-HR" dirty="0"/>
              <a:t>        i/ili restrukturiranja postojećih višegodišnjih nasada </a:t>
            </a:r>
          </a:p>
          <a:p>
            <a:pPr marL="0" lvl="0" indent="0">
              <a:buNone/>
            </a:pPr>
            <a:r>
              <a:rPr lang="hr-HR" dirty="0"/>
              <a:t>2.	Nabava gospodarskih vozila </a:t>
            </a:r>
          </a:p>
          <a:p>
            <a:pPr marL="0" lvl="0" indent="0">
              <a:buNone/>
            </a:pPr>
            <a:r>
              <a:rPr lang="hr-HR" dirty="0"/>
              <a:t>3.	Kušaonice bilo koje vrste (npr. vina, sira, maslinovog ulja)</a:t>
            </a:r>
          </a:p>
          <a:p>
            <a:pPr marL="0" lvl="0" indent="0">
              <a:buNone/>
            </a:pPr>
            <a:r>
              <a:rPr lang="hr-HR" dirty="0"/>
              <a:t>4.	Kupovina poljoprivrednih resursa koje su bili predmet izračuna ekonomske veličine   </a:t>
            </a:r>
          </a:p>
          <a:p>
            <a:pPr marL="0" lvl="0" indent="0">
              <a:buNone/>
            </a:pPr>
            <a:r>
              <a:rPr lang="hr-HR" dirty="0"/>
              <a:t>        poljoprivrednog gospodarstva za koje se podnosi prijava projekta</a:t>
            </a:r>
          </a:p>
          <a:p>
            <a:pPr marL="0" lvl="0" indent="0">
              <a:buNone/>
            </a:pPr>
            <a:r>
              <a:rPr lang="hr-HR" dirty="0"/>
              <a:t>5.	Nabava ambalaže, plastičnih kutija, staklenih boca, etiketa, micelij, gajbi, posude za voće,     </a:t>
            </a:r>
          </a:p>
          <a:p>
            <a:pPr marL="0" lvl="0" indent="0">
              <a:buNone/>
            </a:pPr>
            <a:r>
              <a:rPr lang="hr-HR" dirty="0"/>
              <a:t>        odijela, kacige i čizmi</a:t>
            </a:r>
          </a:p>
          <a:p>
            <a:pPr marL="0" lvl="0" indent="0">
              <a:buNone/>
            </a:pPr>
            <a:r>
              <a:rPr lang="hr-HR" dirty="0"/>
              <a:t>6.	Računalni program za vođenje knjigovodstva, trošak legalizacije poljoprivrednog zemljišta</a:t>
            </a:r>
          </a:p>
          <a:p>
            <a:pPr marL="0" lvl="0" indent="0">
              <a:buNone/>
            </a:pPr>
            <a:r>
              <a:rPr lang="hr-HR" dirty="0"/>
              <a:t>7.	Vlastiti rad, trošak priključka električne energije, vode i plina, trošak prijevoza kupljene stoke </a:t>
            </a:r>
          </a:p>
          <a:p>
            <a:pPr marL="0" lvl="0" indent="0">
              <a:buNone/>
            </a:pPr>
            <a:r>
              <a:rPr lang="hr-HR" dirty="0"/>
              <a:t>8.	Kupovina od članova obiteljskog poljoprivrednog gospodarstva/vlasnika obrta/vlasnika trgovačkog     </a:t>
            </a:r>
          </a:p>
          <a:p>
            <a:pPr marL="0" lvl="0" indent="0">
              <a:buNone/>
            </a:pPr>
            <a:r>
              <a:rPr lang="hr-HR" dirty="0"/>
              <a:t>        društva/članova istog kućanstva</a:t>
            </a:r>
          </a:p>
          <a:p>
            <a:pPr marL="0" lvl="0" indent="0">
              <a:buNone/>
            </a:pPr>
            <a:r>
              <a:rPr lang="hr-HR" dirty="0"/>
              <a:t>9.	Kupnja destilerije za proizvodnju eteričnih ulja, ulaganje u opremu za proizvodnju rakije jer navedeni  </a:t>
            </a:r>
          </a:p>
          <a:p>
            <a:pPr marL="0" lvl="0" indent="0">
              <a:buNone/>
            </a:pPr>
            <a:r>
              <a:rPr lang="hr-HR" dirty="0"/>
              <a:t>        proizvodi nisu sastavni dio Dodatka I Ugovora o EU (izuzev ostalih fermentiranih pića, npr. jabukovača,        </a:t>
            </a:r>
          </a:p>
          <a:p>
            <a:pPr marL="0" lvl="0" indent="0">
              <a:buNone/>
            </a:pPr>
            <a:r>
              <a:rPr lang="hr-HR" dirty="0"/>
              <a:t>        kruškovača, medovina)</a:t>
            </a:r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6730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5CD9-B4D1-4FE7-8C7E-3386B3EB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50166"/>
            <a:ext cx="8733952" cy="1069145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Operativno poslovanje poljoprivrednog gospodarstva</a:t>
            </a:r>
            <a:br>
              <a:rPr lang="hr-HR" b="1" dirty="0"/>
            </a:br>
            <a:r>
              <a:rPr lang="hr-HR" b="1" dirty="0"/>
              <a:t>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423C-0CD9-470B-A83B-C2D44569F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519311"/>
            <a:ext cx="9931789" cy="4557932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endParaRPr lang="hr-H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hr-HR" dirty="0"/>
              <a:t>Ukupne prihvatljive aktivnosti prikazane u poslovnom planu vezano za operativno poslovanje mogu iznositi </a:t>
            </a:r>
            <a:r>
              <a:rPr lang="hr-HR" b="1" dirty="0"/>
              <a:t>najviše 22.700,00 kuna od toga</a:t>
            </a:r>
            <a:r>
              <a:rPr lang="hr-HR" dirty="0"/>
              <a:t> za </a:t>
            </a:r>
            <a:r>
              <a:rPr lang="hr-HR" b="1" dirty="0"/>
              <a:t>usluge stručnjaka (konzultanta) </a:t>
            </a:r>
            <a:r>
              <a:rPr lang="hr-HR" dirty="0"/>
              <a:t>mogu iznositi </a:t>
            </a:r>
            <a:r>
              <a:rPr lang="hr-HR" b="1" dirty="0"/>
              <a:t>najviše 3.800,00 kuna.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hr-HR" dirty="0"/>
              <a:t>Operativno poslovanje poljoprivrednog gospodarstva odnosi se na dohodak, plaću, doprinose zaposlenih i knjigovodstvene usluge vezano uz poljoprivrednu djelatnost na poljoprivrednom gospodarstvu, izradu projektno-tehničke dokumentacije, geodetskih podloga, elaborata, certifikata te usluge stručnjaka (konzultanta).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hr-HR" dirty="0"/>
              <a:t>Izrada projektno-tehničke dokumentacije, geodetskih podloga, elaborata, certifikata te usluge stručnjaka su </a:t>
            </a:r>
            <a:r>
              <a:rPr lang="hr-HR" u="sng" dirty="0"/>
              <a:t>prihvatljive i prije podnošenja prijave projekta. </a:t>
            </a:r>
          </a:p>
        </p:txBody>
      </p:sp>
    </p:spTree>
    <p:extLst>
      <p:ext uri="{BB962C8B-B14F-4D97-AF65-F5344CB8AC3E}">
        <p14:creationId xmlns:p14="http://schemas.microsoft.com/office/powerpoint/2010/main" val="3772335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1272</TotalTime>
  <Words>2842</Words>
  <Application>Microsoft Office PowerPoint</Application>
  <PresentationFormat>Widescreen</PresentationFormat>
  <Paragraphs>228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5. LAG Natječaj  TO 1.1.3. „Potpora razvoju malih poljoprivrednih gospodarstava”</vt:lpstr>
      <vt:lpstr>PowerPoint Presentation</vt:lpstr>
      <vt:lpstr>Iznos javne potpore </vt:lpstr>
      <vt:lpstr>Obuhvat LAG područja:</vt:lpstr>
      <vt:lpstr>Prihvatljivost nositelja projekta </vt:lpstr>
      <vt:lpstr>Prihvatljivost projekta </vt:lpstr>
      <vt:lpstr>Prihvatljive aktivnosti </vt:lpstr>
      <vt:lpstr>Neprihvatljive aktivnosti </vt:lpstr>
      <vt:lpstr>Operativno poslovanje poljoprivrednog gospodarstva  </vt:lpstr>
      <vt:lpstr>Kriteriji za isključenje nositelja projekta  </vt:lpstr>
      <vt:lpstr>Kriteriji za isključenje nositelja projekta  </vt:lpstr>
      <vt:lpstr>PowerPoint Presentation</vt:lpstr>
      <vt:lpstr>PowerPoint Presentation</vt:lpstr>
      <vt:lpstr>Kriteriji odabira projekta</vt:lpstr>
      <vt:lpstr>PowerPoint Presentation</vt:lpstr>
      <vt:lpstr>PowerPoint Presentation</vt:lpstr>
      <vt:lpstr>Postupak odabira projekta na dvije razine  </vt:lpstr>
      <vt:lpstr>Natječajna dokumentacija:</vt:lpstr>
      <vt:lpstr>Podnošenje prijave projekata</vt:lpstr>
      <vt:lpstr>Informacije vezane za LAG Natječaj</vt:lpstr>
      <vt:lpstr>Sjedište:         Kurilovac 1, 47280 Ozalj                        tel. 047/731-400 (112 kućni)                        e-mail: lag@vallis-colapis.hr  Podružnica:   Trg hrvatskih branitelja 2, 47000 Karlovac                         tel. 047/842-834                        e-mail: projekti@vallis-colapis.hr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Tatjana</cp:lastModifiedBy>
  <cp:revision>151</cp:revision>
  <dcterms:created xsi:type="dcterms:W3CDTF">2019-02-06T08:09:46Z</dcterms:created>
  <dcterms:modified xsi:type="dcterms:W3CDTF">2020-10-19T10:54:23Z</dcterms:modified>
</cp:coreProperties>
</file>